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5" d="100"/>
          <a:sy n="65" d="100"/>
        </p:scale>
        <p:origin x="20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ata2.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svg"/><Relationship Id="rId7" Type="http://schemas.openxmlformats.org/officeDocument/2006/relationships/image" Target="../media/image19.svg"/><Relationship Id="rId2" Type="http://schemas.openxmlformats.org/officeDocument/2006/relationships/image" Target="../media/image14.png"/><Relationship Id="rId1" Type="http://schemas.openxmlformats.org/officeDocument/2006/relationships/hyperlink" Target="mailto:sales@GTI.xyz" TargetMode="External"/><Relationship Id="rId6" Type="http://schemas.openxmlformats.org/officeDocument/2006/relationships/image" Target="../media/image18.png"/><Relationship Id="rId5" Type="http://schemas.openxmlformats.org/officeDocument/2006/relationships/image" Target="../media/image17.svg"/><Relationship Id="rId4" Type="http://schemas.openxmlformats.org/officeDocument/2006/relationships/image" Target="../media/image16.png"/><Relationship Id="rId9" Type="http://schemas.openxmlformats.org/officeDocument/2006/relationships/image" Target="../media/image21.sv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2.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6.png"/><Relationship Id="rId7" Type="http://schemas.openxmlformats.org/officeDocument/2006/relationships/hyperlink" Target="mailto:sales@GTI.xyz" TargetMode="External"/><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 Id="rId9" Type="http://schemas.openxmlformats.org/officeDocument/2006/relationships/image" Target="../media/image21.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a:alpha val="0"/>
      </a:schemeClr>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data1.xml><?xml version="1.0" encoding="utf-8"?>
<dgm:dataModel xmlns:dgm="http://schemas.openxmlformats.org/drawingml/2006/diagram" xmlns:a="http://schemas.openxmlformats.org/drawingml/2006/main">
  <dgm:ptLst>
    <dgm:pt modelId="{7A5A993B-37AF-4615-858F-4DB7C62AD67B}" type="doc">
      <dgm:prSet loTypeId="urn:microsoft.com/office/officeart/2018/2/layout/IconVerticalSolidList" loCatId="icon" qsTypeId="urn:microsoft.com/office/officeart/2005/8/quickstyle/simple1" qsCatId="simple" csTypeId="urn:microsoft.com/office/officeart/2018/5/colors/Iconchunking_neutralbg_colorful2" csCatId="colorful" phldr="1"/>
      <dgm:spPr/>
      <dgm:t>
        <a:bodyPr/>
        <a:lstStyle/>
        <a:p>
          <a:endParaRPr lang="en-US"/>
        </a:p>
      </dgm:t>
    </dgm:pt>
    <dgm:pt modelId="{FCFAC47F-20F5-43F8-8661-9D12F513DBEB}">
      <dgm:prSet/>
      <dgm:spPr/>
      <dgm:t>
        <a:bodyPr/>
        <a:lstStyle/>
        <a:p>
          <a:r>
            <a:rPr lang="en-US">
              <a:latin typeface="Times New Roman" panose="02020603050405020304" pitchFamily="18" charset="0"/>
              <a:cs typeface="Times New Roman" panose="02020603050405020304" pitchFamily="18" charset="0"/>
            </a:rPr>
            <a:t>Once the location on the motor has been identified to place the fin mount pad, </a:t>
          </a:r>
          <a:r>
            <a:rPr lang="en-US" b="1">
              <a:latin typeface="Times New Roman" panose="02020603050405020304" pitchFamily="18" charset="0"/>
              <a:cs typeface="Times New Roman" panose="02020603050405020304" pitchFamily="18" charset="0"/>
            </a:rPr>
            <a:t>the valley between the motor fins needs to have the paint removed</a:t>
          </a:r>
          <a:r>
            <a:rPr lang="en-US">
              <a:latin typeface="Times New Roman" panose="02020603050405020304" pitchFamily="18" charset="0"/>
              <a:cs typeface="Times New Roman" panose="02020603050405020304" pitchFamily="18" charset="0"/>
            </a:rPr>
            <a:t> so that there is a bare metal surface to work with.</a:t>
          </a:r>
        </a:p>
      </dgm:t>
    </dgm:pt>
    <dgm:pt modelId="{8ED26E7F-5AB3-4C52-8731-6D016736787B}" type="parTrans" cxnId="{28C2B6EF-B6C1-404B-9E29-09C80C8716E6}">
      <dgm:prSet/>
      <dgm:spPr/>
      <dgm:t>
        <a:bodyPr/>
        <a:lstStyle/>
        <a:p>
          <a:endParaRPr lang="en-US"/>
        </a:p>
      </dgm:t>
    </dgm:pt>
    <dgm:pt modelId="{9441C764-2341-40CE-A8F0-2817C3D82883}" type="sibTrans" cxnId="{28C2B6EF-B6C1-404B-9E29-09C80C8716E6}">
      <dgm:prSet/>
      <dgm:spPr/>
      <dgm:t>
        <a:bodyPr/>
        <a:lstStyle/>
        <a:p>
          <a:endParaRPr lang="en-US"/>
        </a:p>
      </dgm:t>
    </dgm:pt>
    <dgm:pt modelId="{C23EC0E5-20FC-4666-9E90-1C92F6458DC4}">
      <dgm:prSet/>
      <dgm:spPr/>
      <dgm:t>
        <a:bodyPr/>
        <a:lstStyle/>
        <a:p>
          <a:r>
            <a:rPr lang="en-US">
              <a:latin typeface="Times New Roman" panose="02020603050405020304" pitchFamily="18" charset="0"/>
              <a:cs typeface="Times New Roman" panose="02020603050405020304" pitchFamily="18" charset="0"/>
            </a:rPr>
            <a:t>This </a:t>
          </a:r>
          <a:r>
            <a:rPr lang="en-US" b="1">
              <a:latin typeface="Times New Roman" panose="02020603050405020304" pitchFamily="18" charset="0"/>
              <a:cs typeface="Times New Roman" panose="02020603050405020304" pitchFamily="18" charset="0"/>
            </a:rPr>
            <a:t>surface preparation must include the valley between the fins and both inside walls </a:t>
          </a:r>
          <a:r>
            <a:rPr lang="en-US">
              <a:latin typeface="Times New Roman" panose="02020603050405020304" pitchFamily="18" charset="0"/>
              <a:cs typeface="Times New Roman" panose="02020603050405020304" pitchFamily="18" charset="0"/>
            </a:rPr>
            <a:t>of the fins</a:t>
          </a:r>
          <a:r>
            <a:rPr lang="en-US"/>
            <a:t>. </a:t>
          </a:r>
        </a:p>
      </dgm:t>
    </dgm:pt>
    <dgm:pt modelId="{3CF4E3CB-B20E-4387-A603-BC52DF2213D1}" type="parTrans" cxnId="{8EBBD0FA-DD68-4408-A705-20264766278F}">
      <dgm:prSet/>
      <dgm:spPr/>
      <dgm:t>
        <a:bodyPr/>
        <a:lstStyle/>
        <a:p>
          <a:endParaRPr lang="en-US"/>
        </a:p>
      </dgm:t>
    </dgm:pt>
    <dgm:pt modelId="{F20D3999-76A5-40FB-AB39-E7B817DA254F}" type="sibTrans" cxnId="{8EBBD0FA-DD68-4408-A705-20264766278F}">
      <dgm:prSet/>
      <dgm:spPr/>
      <dgm:t>
        <a:bodyPr/>
        <a:lstStyle/>
        <a:p>
          <a:endParaRPr lang="en-US"/>
        </a:p>
      </dgm:t>
    </dgm:pt>
    <dgm:pt modelId="{C6AE1027-DB4C-4ED9-9CE8-B17EB490E2C6}">
      <dgm:prSet/>
      <dgm:spPr/>
      <dgm:t>
        <a:bodyPr/>
        <a:lstStyle/>
        <a:p>
          <a:r>
            <a:rPr lang="en-US" dirty="0">
              <a:latin typeface="Times New Roman" panose="02020603050405020304" pitchFamily="18" charset="0"/>
              <a:cs typeface="Times New Roman" panose="02020603050405020304" pitchFamily="18" charset="0"/>
            </a:rPr>
            <a:t>A </a:t>
          </a:r>
          <a:r>
            <a:rPr lang="en-US" b="1" dirty="0">
              <a:latin typeface="Times New Roman" panose="02020603050405020304" pitchFamily="18" charset="0"/>
              <a:cs typeface="Times New Roman" panose="02020603050405020304" pitchFamily="18" charset="0"/>
            </a:rPr>
            <a:t>sharp bladed scraper or a wire wheel in a drill motor</a:t>
          </a:r>
          <a:r>
            <a:rPr lang="en-US" dirty="0">
              <a:latin typeface="Times New Roman" panose="02020603050405020304" pitchFamily="18" charset="0"/>
              <a:cs typeface="Times New Roman" panose="02020603050405020304" pitchFamily="18" charset="0"/>
            </a:rPr>
            <a:t> will assist with the surface preparation</a:t>
          </a:r>
        </a:p>
      </dgm:t>
    </dgm:pt>
    <dgm:pt modelId="{D120AB0B-1DC3-49C8-84A1-E5505FDEAF81}" type="parTrans" cxnId="{BA996C59-E139-483C-861F-D6077273277E}">
      <dgm:prSet/>
      <dgm:spPr/>
      <dgm:t>
        <a:bodyPr/>
        <a:lstStyle/>
        <a:p>
          <a:endParaRPr lang="en-US"/>
        </a:p>
      </dgm:t>
    </dgm:pt>
    <dgm:pt modelId="{6B7F126A-77D5-4407-82F0-6FDDE5158302}" type="sibTrans" cxnId="{BA996C59-E139-483C-861F-D6077273277E}">
      <dgm:prSet/>
      <dgm:spPr/>
      <dgm:t>
        <a:bodyPr/>
        <a:lstStyle/>
        <a:p>
          <a:endParaRPr lang="en-US"/>
        </a:p>
      </dgm:t>
    </dgm:pt>
    <dgm:pt modelId="{A028CC94-28F9-477F-80D2-47CD9EF0859A}" type="pres">
      <dgm:prSet presAssocID="{7A5A993B-37AF-4615-858F-4DB7C62AD67B}" presName="root" presStyleCnt="0">
        <dgm:presLayoutVars>
          <dgm:dir/>
          <dgm:resizeHandles val="exact"/>
        </dgm:presLayoutVars>
      </dgm:prSet>
      <dgm:spPr/>
    </dgm:pt>
    <dgm:pt modelId="{56EFC95E-0C3D-4533-84E7-6236E8CD5000}" type="pres">
      <dgm:prSet presAssocID="{FCFAC47F-20F5-43F8-8661-9D12F513DBEB}" presName="compNode" presStyleCnt="0"/>
      <dgm:spPr/>
    </dgm:pt>
    <dgm:pt modelId="{EBDF8861-7FD5-4884-9017-5F9D8C1D3688}" type="pres">
      <dgm:prSet presAssocID="{FCFAC47F-20F5-43F8-8661-9D12F513DBEB}" presName="bgRect" presStyleLbl="bgShp" presStyleIdx="0" presStyleCnt="3"/>
      <dgm:spPr/>
    </dgm:pt>
    <dgm:pt modelId="{AB6991BF-43B6-44A0-B1FA-7BB134BCEDD2}" type="pres">
      <dgm:prSet presAssocID="{FCFAC47F-20F5-43F8-8661-9D12F513DBEB}"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ridge scene"/>
        </a:ext>
      </dgm:extLst>
    </dgm:pt>
    <dgm:pt modelId="{F1FBB92D-787F-4332-9D5A-2D3450A423E8}" type="pres">
      <dgm:prSet presAssocID="{FCFAC47F-20F5-43F8-8661-9D12F513DBEB}" presName="spaceRect" presStyleCnt="0"/>
      <dgm:spPr/>
    </dgm:pt>
    <dgm:pt modelId="{6E03067B-1480-4AC9-B49B-49C8EC5BF2A4}" type="pres">
      <dgm:prSet presAssocID="{FCFAC47F-20F5-43F8-8661-9D12F513DBEB}" presName="parTx" presStyleLbl="revTx" presStyleIdx="0" presStyleCnt="3">
        <dgm:presLayoutVars>
          <dgm:chMax val="0"/>
          <dgm:chPref val="0"/>
        </dgm:presLayoutVars>
      </dgm:prSet>
      <dgm:spPr/>
    </dgm:pt>
    <dgm:pt modelId="{B0EE99D3-E1B6-4EE1-9FAA-9EEEA211A96D}" type="pres">
      <dgm:prSet presAssocID="{9441C764-2341-40CE-A8F0-2817C3D82883}" presName="sibTrans" presStyleCnt="0"/>
      <dgm:spPr/>
    </dgm:pt>
    <dgm:pt modelId="{2C421EF0-2D8C-41CA-A937-E5F324155F7A}" type="pres">
      <dgm:prSet presAssocID="{C23EC0E5-20FC-4666-9E90-1C92F6458DC4}" presName="compNode" presStyleCnt="0"/>
      <dgm:spPr/>
    </dgm:pt>
    <dgm:pt modelId="{065A5A37-57F2-44FC-8CA2-E43FD749F145}" type="pres">
      <dgm:prSet presAssocID="{C23EC0E5-20FC-4666-9E90-1C92F6458DC4}" presName="bgRect" presStyleLbl="bgShp" presStyleIdx="1" presStyleCnt="3"/>
      <dgm:spPr/>
    </dgm:pt>
    <dgm:pt modelId="{7B6AF9A6-ED45-4EF0-ACBC-B48EDCB42616}" type="pres">
      <dgm:prSet presAssocID="{C23EC0E5-20FC-4666-9E90-1C92F6458DC4}"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Fins"/>
        </a:ext>
      </dgm:extLst>
    </dgm:pt>
    <dgm:pt modelId="{909B8EF2-A423-4D40-BD33-164F18B124DA}" type="pres">
      <dgm:prSet presAssocID="{C23EC0E5-20FC-4666-9E90-1C92F6458DC4}" presName="spaceRect" presStyleCnt="0"/>
      <dgm:spPr/>
    </dgm:pt>
    <dgm:pt modelId="{E2F26D56-2865-4A36-B0D2-59AE0856A6D5}" type="pres">
      <dgm:prSet presAssocID="{C23EC0E5-20FC-4666-9E90-1C92F6458DC4}" presName="parTx" presStyleLbl="revTx" presStyleIdx="1" presStyleCnt="3">
        <dgm:presLayoutVars>
          <dgm:chMax val="0"/>
          <dgm:chPref val="0"/>
        </dgm:presLayoutVars>
      </dgm:prSet>
      <dgm:spPr/>
    </dgm:pt>
    <dgm:pt modelId="{044DC2D3-5016-4265-857A-B38FBBC4578A}" type="pres">
      <dgm:prSet presAssocID="{F20D3999-76A5-40FB-AB39-E7B817DA254F}" presName="sibTrans" presStyleCnt="0"/>
      <dgm:spPr/>
    </dgm:pt>
    <dgm:pt modelId="{0165AC7D-5670-4C02-988E-0AD9E7603447}" type="pres">
      <dgm:prSet presAssocID="{C6AE1027-DB4C-4ED9-9CE8-B17EB490E2C6}" presName="compNode" presStyleCnt="0"/>
      <dgm:spPr/>
    </dgm:pt>
    <dgm:pt modelId="{772179F0-73AD-44B9-A8B3-22658E89AE0E}" type="pres">
      <dgm:prSet presAssocID="{C6AE1027-DB4C-4ED9-9CE8-B17EB490E2C6}" presName="bgRect" presStyleLbl="bgShp" presStyleIdx="2" presStyleCnt="3"/>
      <dgm:spPr/>
    </dgm:pt>
    <dgm:pt modelId="{6F5F52E8-D81F-47FB-B4EA-CDD827E108BB}" type="pres">
      <dgm:prSet presAssocID="{C6AE1027-DB4C-4ED9-9CE8-B17EB490E2C6}"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aw blade"/>
        </a:ext>
      </dgm:extLst>
    </dgm:pt>
    <dgm:pt modelId="{30C6B2D8-C03F-40A5-8357-CA10E65706E3}" type="pres">
      <dgm:prSet presAssocID="{C6AE1027-DB4C-4ED9-9CE8-B17EB490E2C6}" presName="spaceRect" presStyleCnt="0"/>
      <dgm:spPr/>
    </dgm:pt>
    <dgm:pt modelId="{1F5FD998-E1A1-4D82-AFE2-245F310AD7C8}" type="pres">
      <dgm:prSet presAssocID="{C6AE1027-DB4C-4ED9-9CE8-B17EB490E2C6}" presName="parTx" presStyleLbl="revTx" presStyleIdx="2" presStyleCnt="3">
        <dgm:presLayoutVars>
          <dgm:chMax val="0"/>
          <dgm:chPref val="0"/>
        </dgm:presLayoutVars>
      </dgm:prSet>
      <dgm:spPr/>
    </dgm:pt>
  </dgm:ptLst>
  <dgm:cxnLst>
    <dgm:cxn modelId="{92161D36-181C-42EC-9D3F-053B588C04E3}" type="presOf" srcId="{C6AE1027-DB4C-4ED9-9CE8-B17EB490E2C6}" destId="{1F5FD998-E1A1-4D82-AFE2-245F310AD7C8}" srcOrd="0" destOrd="0" presId="urn:microsoft.com/office/officeart/2018/2/layout/IconVerticalSolidList"/>
    <dgm:cxn modelId="{4A187936-16AF-4CCF-9B73-561F8635AE15}" type="presOf" srcId="{C23EC0E5-20FC-4666-9E90-1C92F6458DC4}" destId="{E2F26D56-2865-4A36-B0D2-59AE0856A6D5}" srcOrd="0" destOrd="0" presId="urn:microsoft.com/office/officeart/2018/2/layout/IconVerticalSolidList"/>
    <dgm:cxn modelId="{BA996C59-E139-483C-861F-D6077273277E}" srcId="{7A5A993B-37AF-4615-858F-4DB7C62AD67B}" destId="{C6AE1027-DB4C-4ED9-9CE8-B17EB490E2C6}" srcOrd="2" destOrd="0" parTransId="{D120AB0B-1DC3-49C8-84A1-E5505FDEAF81}" sibTransId="{6B7F126A-77D5-4407-82F0-6FDDE5158302}"/>
    <dgm:cxn modelId="{87FF9FD5-829D-4C93-AEF7-967601CF3EB9}" type="presOf" srcId="{FCFAC47F-20F5-43F8-8661-9D12F513DBEB}" destId="{6E03067B-1480-4AC9-B49B-49C8EC5BF2A4}" srcOrd="0" destOrd="0" presId="urn:microsoft.com/office/officeart/2018/2/layout/IconVerticalSolidList"/>
    <dgm:cxn modelId="{28C2B6EF-B6C1-404B-9E29-09C80C8716E6}" srcId="{7A5A993B-37AF-4615-858F-4DB7C62AD67B}" destId="{FCFAC47F-20F5-43F8-8661-9D12F513DBEB}" srcOrd="0" destOrd="0" parTransId="{8ED26E7F-5AB3-4C52-8731-6D016736787B}" sibTransId="{9441C764-2341-40CE-A8F0-2817C3D82883}"/>
    <dgm:cxn modelId="{246876F2-01B9-4A3F-8FF9-668569F82411}" type="presOf" srcId="{7A5A993B-37AF-4615-858F-4DB7C62AD67B}" destId="{A028CC94-28F9-477F-80D2-47CD9EF0859A}" srcOrd="0" destOrd="0" presId="urn:microsoft.com/office/officeart/2018/2/layout/IconVerticalSolidList"/>
    <dgm:cxn modelId="{8EBBD0FA-DD68-4408-A705-20264766278F}" srcId="{7A5A993B-37AF-4615-858F-4DB7C62AD67B}" destId="{C23EC0E5-20FC-4666-9E90-1C92F6458DC4}" srcOrd="1" destOrd="0" parTransId="{3CF4E3CB-B20E-4387-A603-BC52DF2213D1}" sibTransId="{F20D3999-76A5-40FB-AB39-E7B817DA254F}"/>
    <dgm:cxn modelId="{42629E6D-2551-4CBF-A2AF-8728C3E74603}" type="presParOf" srcId="{A028CC94-28F9-477F-80D2-47CD9EF0859A}" destId="{56EFC95E-0C3D-4533-84E7-6236E8CD5000}" srcOrd="0" destOrd="0" presId="urn:microsoft.com/office/officeart/2018/2/layout/IconVerticalSolidList"/>
    <dgm:cxn modelId="{2FCF8EDF-9E48-41F2-83A8-FBB88451DB0C}" type="presParOf" srcId="{56EFC95E-0C3D-4533-84E7-6236E8CD5000}" destId="{EBDF8861-7FD5-4884-9017-5F9D8C1D3688}" srcOrd="0" destOrd="0" presId="urn:microsoft.com/office/officeart/2018/2/layout/IconVerticalSolidList"/>
    <dgm:cxn modelId="{0FB074E9-B10C-4863-BDAB-947F7A3D6A71}" type="presParOf" srcId="{56EFC95E-0C3D-4533-84E7-6236E8CD5000}" destId="{AB6991BF-43B6-44A0-B1FA-7BB134BCEDD2}" srcOrd="1" destOrd="0" presId="urn:microsoft.com/office/officeart/2018/2/layout/IconVerticalSolidList"/>
    <dgm:cxn modelId="{C749E722-1D37-49AE-9309-E63F9CA6590A}" type="presParOf" srcId="{56EFC95E-0C3D-4533-84E7-6236E8CD5000}" destId="{F1FBB92D-787F-4332-9D5A-2D3450A423E8}" srcOrd="2" destOrd="0" presId="urn:microsoft.com/office/officeart/2018/2/layout/IconVerticalSolidList"/>
    <dgm:cxn modelId="{2C4167AB-528B-4F50-AEFD-8B7CBA2A56EC}" type="presParOf" srcId="{56EFC95E-0C3D-4533-84E7-6236E8CD5000}" destId="{6E03067B-1480-4AC9-B49B-49C8EC5BF2A4}" srcOrd="3" destOrd="0" presId="urn:microsoft.com/office/officeart/2018/2/layout/IconVerticalSolidList"/>
    <dgm:cxn modelId="{10E56AF9-48CC-49FF-8A81-34E3DF65705B}" type="presParOf" srcId="{A028CC94-28F9-477F-80D2-47CD9EF0859A}" destId="{B0EE99D3-E1B6-4EE1-9FAA-9EEEA211A96D}" srcOrd="1" destOrd="0" presId="urn:microsoft.com/office/officeart/2018/2/layout/IconVerticalSolidList"/>
    <dgm:cxn modelId="{A31756F8-973F-4C23-BF0B-8923312AFD7A}" type="presParOf" srcId="{A028CC94-28F9-477F-80D2-47CD9EF0859A}" destId="{2C421EF0-2D8C-41CA-A937-E5F324155F7A}" srcOrd="2" destOrd="0" presId="urn:microsoft.com/office/officeart/2018/2/layout/IconVerticalSolidList"/>
    <dgm:cxn modelId="{14CD71A0-008A-4E37-9FEF-8B890448C3FA}" type="presParOf" srcId="{2C421EF0-2D8C-41CA-A937-E5F324155F7A}" destId="{065A5A37-57F2-44FC-8CA2-E43FD749F145}" srcOrd="0" destOrd="0" presId="urn:microsoft.com/office/officeart/2018/2/layout/IconVerticalSolidList"/>
    <dgm:cxn modelId="{E3D494C6-FBEE-45EE-85BE-B41C94D95E33}" type="presParOf" srcId="{2C421EF0-2D8C-41CA-A937-E5F324155F7A}" destId="{7B6AF9A6-ED45-4EF0-ACBC-B48EDCB42616}" srcOrd="1" destOrd="0" presId="urn:microsoft.com/office/officeart/2018/2/layout/IconVerticalSolidList"/>
    <dgm:cxn modelId="{030F5AC9-3AE7-4ADA-ABF3-30154A5BF571}" type="presParOf" srcId="{2C421EF0-2D8C-41CA-A937-E5F324155F7A}" destId="{909B8EF2-A423-4D40-BD33-164F18B124DA}" srcOrd="2" destOrd="0" presId="urn:microsoft.com/office/officeart/2018/2/layout/IconVerticalSolidList"/>
    <dgm:cxn modelId="{3B8AF7E5-1A30-45A8-9677-8B2810635897}" type="presParOf" srcId="{2C421EF0-2D8C-41CA-A937-E5F324155F7A}" destId="{E2F26D56-2865-4A36-B0D2-59AE0856A6D5}" srcOrd="3" destOrd="0" presId="urn:microsoft.com/office/officeart/2018/2/layout/IconVerticalSolidList"/>
    <dgm:cxn modelId="{77B80C7E-15C9-45AD-9410-B57718C4C8AC}" type="presParOf" srcId="{A028CC94-28F9-477F-80D2-47CD9EF0859A}" destId="{044DC2D3-5016-4265-857A-B38FBBC4578A}" srcOrd="3" destOrd="0" presId="urn:microsoft.com/office/officeart/2018/2/layout/IconVerticalSolidList"/>
    <dgm:cxn modelId="{C2713412-C79B-4A2A-B24C-F63D12DE3CC8}" type="presParOf" srcId="{A028CC94-28F9-477F-80D2-47CD9EF0859A}" destId="{0165AC7D-5670-4C02-988E-0AD9E7603447}" srcOrd="4" destOrd="0" presId="urn:microsoft.com/office/officeart/2018/2/layout/IconVerticalSolidList"/>
    <dgm:cxn modelId="{2EC86B41-84C2-4DC9-8114-78236A9AD298}" type="presParOf" srcId="{0165AC7D-5670-4C02-988E-0AD9E7603447}" destId="{772179F0-73AD-44B9-A8B3-22658E89AE0E}" srcOrd="0" destOrd="0" presId="urn:microsoft.com/office/officeart/2018/2/layout/IconVerticalSolidList"/>
    <dgm:cxn modelId="{EDB68B8C-738E-4798-BCA0-A1F431093CE9}" type="presParOf" srcId="{0165AC7D-5670-4C02-988E-0AD9E7603447}" destId="{6F5F52E8-D81F-47FB-B4EA-CDD827E108BB}" srcOrd="1" destOrd="0" presId="urn:microsoft.com/office/officeart/2018/2/layout/IconVerticalSolidList"/>
    <dgm:cxn modelId="{FF0E78D4-F938-4442-B095-D83F2EBCFDFF}" type="presParOf" srcId="{0165AC7D-5670-4C02-988E-0AD9E7603447}" destId="{30C6B2D8-C03F-40A5-8357-CA10E65706E3}" srcOrd="2" destOrd="0" presId="urn:microsoft.com/office/officeart/2018/2/layout/IconVerticalSolidList"/>
    <dgm:cxn modelId="{6310F893-93D2-488D-B94E-DC7D89C1567A}" type="presParOf" srcId="{0165AC7D-5670-4C02-988E-0AD9E7603447}" destId="{1F5FD998-E1A1-4D82-AFE2-245F310AD7C8}"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6276899-9EE3-49EB-B8FE-9D67B97375A3}" type="doc">
      <dgm:prSet loTypeId="urn:microsoft.com/office/officeart/2018/5/layout/IconCircleLabel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58143C8C-DBDC-4CFF-8B5F-26F26974E025}">
      <dgm:prSet custT="1"/>
      <dgm:spPr/>
      <dgm:t>
        <a:bodyPr/>
        <a:lstStyle/>
        <a:p>
          <a:pPr>
            <a:defRPr cap="all"/>
          </a:pPr>
          <a:r>
            <a:rPr lang="en-US" sz="2400" dirty="0">
              <a:latin typeface="Times New Roman" panose="02020603050405020304" pitchFamily="18" charset="0"/>
              <a:cs typeface="Times New Roman" panose="02020603050405020304" pitchFamily="18" charset="0"/>
            </a:rPr>
            <a:t>Any queries?</a:t>
          </a:r>
        </a:p>
      </dgm:t>
    </dgm:pt>
    <dgm:pt modelId="{EF50A0FE-2170-4D69-81AB-D55E7292DFB6}" type="parTrans" cxnId="{A50D32FC-5774-4311-8B2C-203C57896A04}">
      <dgm:prSet/>
      <dgm:spPr/>
      <dgm:t>
        <a:bodyPr/>
        <a:lstStyle/>
        <a:p>
          <a:endParaRPr lang="en-US"/>
        </a:p>
      </dgm:t>
    </dgm:pt>
    <dgm:pt modelId="{46761195-F9C8-4739-AAE3-A65892E5B245}" type="sibTrans" cxnId="{A50D32FC-5774-4311-8B2C-203C57896A04}">
      <dgm:prSet/>
      <dgm:spPr/>
      <dgm:t>
        <a:bodyPr/>
        <a:lstStyle/>
        <a:p>
          <a:endParaRPr lang="en-US"/>
        </a:p>
      </dgm:t>
    </dgm:pt>
    <dgm:pt modelId="{313B5DED-CCA4-4D61-AD62-B4B25160AA7E}">
      <dgm:prSet/>
      <dgm:spPr/>
      <dgm:t>
        <a:bodyPr/>
        <a:lstStyle/>
        <a:p>
          <a:pPr>
            <a:defRPr cap="all"/>
          </a:pPr>
          <a:r>
            <a:rPr lang="en-US" dirty="0">
              <a:latin typeface="Times New Roman" panose="02020603050405020304" pitchFamily="18" charset="0"/>
              <a:cs typeface="Times New Roman" panose="02020603050405020304" pitchFamily="18" charset="0"/>
            </a:rPr>
            <a:t>Contact us:</a:t>
          </a:r>
        </a:p>
      </dgm:t>
    </dgm:pt>
    <dgm:pt modelId="{AF8A4F98-B5E0-439A-8AE8-BACCFD43C191}" type="parTrans" cxnId="{E72B1848-77A3-4214-8F3A-F2B14DC4E00F}">
      <dgm:prSet/>
      <dgm:spPr/>
      <dgm:t>
        <a:bodyPr/>
        <a:lstStyle/>
        <a:p>
          <a:endParaRPr lang="en-US"/>
        </a:p>
      </dgm:t>
    </dgm:pt>
    <dgm:pt modelId="{AE4E888B-8470-47DA-954F-33F216BFC6F8}" type="sibTrans" cxnId="{E72B1848-77A3-4214-8F3A-F2B14DC4E00F}">
      <dgm:prSet/>
      <dgm:spPr/>
      <dgm:t>
        <a:bodyPr/>
        <a:lstStyle/>
        <a:p>
          <a:endParaRPr lang="en-US"/>
        </a:p>
      </dgm:t>
    </dgm:pt>
    <dgm:pt modelId="{E8A87ECC-5246-4E16-85B1-10C4C51B2BBC}">
      <dgm:prSet/>
      <dgm:spPr/>
      <dgm:t>
        <a:bodyPr/>
        <a:lstStyle/>
        <a:p>
          <a:pPr>
            <a:defRPr cap="all"/>
          </a:pPr>
          <a:r>
            <a:rPr lang="en-US" dirty="0" err="1">
              <a:latin typeface="Times New Roman" panose="02020603050405020304" pitchFamily="18" charset="0"/>
              <a:cs typeface="Times New Roman" panose="02020603050405020304" pitchFamily="18" charset="0"/>
              <a:hlinkClick xmlns:r="http://schemas.openxmlformats.org/officeDocument/2006/relationships" r:id="rId1"/>
            </a:rPr>
            <a:t>sales@GTI.xyz</a:t>
          </a:r>
          <a:endParaRPr lang="en-US" dirty="0">
            <a:latin typeface="Times New Roman" panose="02020603050405020304" pitchFamily="18" charset="0"/>
            <a:cs typeface="Times New Roman" panose="02020603050405020304" pitchFamily="18" charset="0"/>
          </a:endParaRPr>
        </a:p>
      </dgm:t>
    </dgm:pt>
    <dgm:pt modelId="{49EB1821-145B-4E41-BFCA-8EA1A5CCD769}" type="parTrans" cxnId="{F722E868-A42B-4316-960F-599E73FA6353}">
      <dgm:prSet/>
      <dgm:spPr/>
      <dgm:t>
        <a:bodyPr/>
        <a:lstStyle/>
        <a:p>
          <a:endParaRPr lang="en-US"/>
        </a:p>
      </dgm:t>
    </dgm:pt>
    <dgm:pt modelId="{A066D4E7-4A5C-4623-AAE6-472D5556D539}" type="sibTrans" cxnId="{F722E868-A42B-4316-960F-599E73FA6353}">
      <dgm:prSet/>
      <dgm:spPr/>
      <dgm:t>
        <a:bodyPr/>
        <a:lstStyle/>
        <a:p>
          <a:endParaRPr lang="en-US"/>
        </a:p>
      </dgm:t>
    </dgm:pt>
    <dgm:pt modelId="{A05B1D24-895B-4C5D-8ACA-4CA99E181C2F}">
      <dgm:prSet/>
      <dgm:spPr/>
      <dgm:t>
        <a:bodyPr/>
        <a:lstStyle/>
        <a:p>
          <a:pPr>
            <a:defRPr cap="all"/>
          </a:pPr>
          <a:r>
            <a:rPr lang="en-US" dirty="0">
              <a:latin typeface="Times New Roman" panose="02020603050405020304" pitchFamily="18" charset="0"/>
              <a:cs typeface="Times New Roman" panose="02020603050405020304" pitchFamily="18" charset="0"/>
            </a:rPr>
            <a:t>+92-xxxxxxxx</a:t>
          </a:r>
        </a:p>
      </dgm:t>
    </dgm:pt>
    <dgm:pt modelId="{5D759461-A75C-4505-9C66-2D2E348C977B}" type="parTrans" cxnId="{78DD9DA8-157B-4DC5-AF35-936E607CA306}">
      <dgm:prSet/>
      <dgm:spPr/>
      <dgm:t>
        <a:bodyPr/>
        <a:lstStyle/>
        <a:p>
          <a:endParaRPr lang="en-US"/>
        </a:p>
      </dgm:t>
    </dgm:pt>
    <dgm:pt modelId="{51559021-B413-4453-B5E8-D0BB2E493283}" type="sibTrans" cxnId="{78DD9DA8-157B-4DC5-AF35-936E607CA306}">
      <dgm:prSet/>
      <dgm:spPr/>
      <dgm:t>
        <a:bodyPr/>
        <a:lstStyle/>
        <a:p>
          <a:endParaRPr lang="en-US"/>
        </a:p>
      </dgm:t>
    </dgm:pt>
    <dgm:pt modelId="{F6720065-C0F9-4B4D-9489-9FFC9742A3E6}" type="pres">
      <dgm:prSet presAssocID="{46276899-9EE3-49EB-B8FE-9D67B97375A3}" presName="root" presStyleCnt="0">
        <dgm:presLayoutVars>
          <dgm:dir/>
          <dgm:resizeHandles val="exact"/>
        </dgm:presLayoutVars>
      </dgm:prSet>
      <dgm:spPr/>
    </dgm:pt>
    <dgm:pt modelId="{9C2FE460-C544-4CA6-87B2-696B132ED4F2}" type="pres">
      <dgm:prSet presAssocID="{58143C8C-DBDC-4CFF-8B5F-26F26974E025}" presName="compNode" presStyleCnt="0"/>
      <dgm:spPr/>
    </dgm:pt>
    <dgm:pt modelId="{3954DF6C-BC30-4CA6-8401-F3A30A5150F8}" type="pres">
      <dgm:prSet presAssocID="{58143C8C-DBDC-4CFF-8B5F-26F26974E025}" presName="iconBgRect" presStyleLbl="bgShp" presStyleIdx="0" presStyleCnt="4"/>
      <dgm:spPr/>
    </dgm:pt>
    <dgm:pt modelId="{8345E70A-849A-4C0B-9498-2386B0A091C8}" type="pres">
      <dgm:prSet presAssocID="{58143C8C-DBDC-4CFF-8B5F-26F26974E025}" presName="iconRect" presStyleLbl="node1" presStyleIdx="0" presStyleCnt="4"/>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dgm:spPr>
      <dgm:extLst>
        <a:ext uri="{E40237B7-FDA0-4F09-8148-C483321AD2D9}">
          <dgm14:cNvPr xmlns:dgm14="http://schemas.microsoft.com/office/drawing/2010/diagram" id="0" name="" descr="Help"/>
        </a:ext>
      </dgm:extLst>
    </dgm:pt>
    <dgm:pt modelId="{9E582715-8FB5-4B76-8619-54CE7AABD838}" type="pres">
      <dgm:prSet presAssocID="{58143C8C-DBDC-4CFF-8B5F-26F26974E025}" presName="spaceRect" presStyleCnt="0"/>
      <dgm:spPr/>
    </dgm:pt>
    <dgm:pt modelId="{B843D123-9BA8-47C0-89CA-5A2ECFD829B5}" type="pres">
      <dgm:prSet presAssocID="{58143C8C-DBDC-4CFF-8B5F-26F26974E025}" presName="textRect" presStyleLbl="revTx" presStyleIdx="0" presStyleCnt="4">
        <dgm:presLayoutVars>
          <dgm:chMax val="1"/>
          <dgm:chPref val="1"/>
        </dgm:presLayoutVars>
      </dgm:prSet>
      <dgm:spPr/>
    </dgm:pt>
    <dgm:pt modelId="{420E81A5-9F05-4188-90C7-5843C0F46E07}" type="pres">
      <dgm:prSet presAssocID="{46761195-F9C8-4739-AAE3-A65892E5B245}" presName="sibTrans" presStyleCnt="0"/>
      <dgm:spPr/>
    </dgm:pt>
    <dgm:pt modelId="{24A508EA-1E5E-4518-A269-E1269BF806A6}" type="pres">
      <dgm:prSet presAssocID="{313B5DED-CCA4-4D61-AD62-B4B25160AA7E}" presName="compNode" presStyleCnt="0"/>
      <dgm:spPr/>
    </dgm:pt>
    <dgm:pt modelId="{A3E06EA3-50A3-4B86-A7B3-7F65C625D3A7}" type="pres">
      <dgm:prSet presAssocID="{313B5DED-CCA4-4D61-AD62-B4B25160AA7E}" presName="iconBgRect" presStyleLbl="bgShp" presStyleIdx="1" presStyleCnt="4"/>
      <dgm:spPr/>
    </dgm:pt>
    <dgm:pt modelId="{5C771E50-DAE7-4F64-99F1-DC3720710D22}" type="pres">
      <dgm:prSet presAssocID="{313B5DED-CCA4-4D61-AD62-B4B25160AA7E}" presName="iconRect" presStyleLbl="node1" presStyleIdx="1" presStyleCnt="4"/>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Receiver"/>
        </a:ext>
      </dgm:extLst>
    </dgm:pt>
    <dgm:pt modelId="{5583CACB-6423-4D3B-A026-72C880DF1469}" type="pres">
      <dgm:prSet presAssocID="{313B5DED-CCA4-4D61-AD62-B4B25160AA7E}" presName="spaceRect" presStyleCnt="0"/>
      <dgm:spPr/>
    </dgm:pt>
    <dgm:pt modelId="{638B1EAA-4560-43E4-964F-F8C63D758E79}" type="pres">
      <dgm:prSet presAssocID="{313B5DED-CCA4-4D61-AD62-B4B25160AA7E}" presName="textRect" presStyleLbl="revTx" presStyleIdx="1" presStyleCnt="4">
        <dgm:presLayoutVars>
          <dgm:chMax val="1"/>
          <dgm:chPref val="1"/>
        </dgm:presLayoutVars>
      </dgm:prSet>
      <dgm:spPr/>
    </dgm:pt>
    <dgm:pt modelId="{8C6E8A69-28E1-4A8C-B464-E4F042F31475}" type="pres">
      <dgm:prSet presAssocID="{AE4E888B-8470-47DA-954F-33F216BFC6F8}" presName="sibTrans" presStyleCnt="0"/>
      <dgm:spPr/>
    </dgm:pt>
    <dgm:pt modelId="{40762B7E-D505-4D24-8073-7C2E94DC4DBE}" type="pres">
      <dgm:prSet presAssocID="{E8A87ECC-5246-4E16-85B1-10C4C51B2BBC}" presName="compNode" presStyleCnt="0"/>
      <dgm:spPr/>
    </dgm:pt>
    <dgm:pt modelId="{C0D19627-6DD4-41EB-82D2-F074A3808C6A}" type="pres">
      <dgm:prSet presAssocID="{E8A87ECC-5246-4E16-85B1-10C4C51B2BBC}" presName="iconBgRect" presStyleLbl="bgShp" presStyleIdx="2" presStyleCnt="4"/>
      <dgm:spPr/>
    </dgm:pt>
    <dgm:pt modelId="{369D52A7-0503-4997-B062-5A7D57E77E3B}" type="pres">
      <dgm:prSet presAssocID="{E8A87ECC-5246-4E16-85B1-10C4C51B2BBC}" presName="iconRect" presStyleLbl="node1" presStyleIdx="2" presStyleCnt="4"/>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dgm:spPr>
      <dgm:extLst>
        <a:ext uri="{E40237B7-FDA0-4F09-8148-C483321AD2D9}">
          <dgm14:cNvPr xmlns:dgm14="http://schemas.microsoft.com/office/drawing/2010/diagram" id="0" name="" descr="Email"/>
        </a:ext>
      </dgm:extLst>
    </dgm:pt>
    <dgm:pt modelId="{0B97C4AC-D399-4AF2-89AF-CB7716FD25AB}" type="pres">
      <dgm:prSet presAssocID="{E8A87ECC-5246-4E16-85B1-10C4C51B2BBC}" presName="spaceRect" presStyleCnt="0"/>
      <dgm:spPr/>
    </dgm:pt>
    <dgm:pt modelId="{A9619936-C5AF-40B6-80CA-980E5C25407B}" type="pres">
      <dgm:prSet presAssocID="{E8A87ECC-5246-4E16-85B1-10C4C51B2BBC}" presName="textRect" presStyleLbl="revTx" presStyleIdx="2" presStyleCnt="4">
        <dgm:presLayoutVars>
          <dgm:chMax val="1"/>
          <dgm:chPref val="1"/>
        </dgm:presLayoutVars>
      </dgm:prSet>
      <dgm:spPr/>
    </dgm:pt>
    <dgm:pt modelId="{124E9EEF-D5D9-4CEF-B518-7FC88F54A444}" type="pres">
      <dgm:prSet presAssocID="{A066D4E7-4A5C-4623-AAE6-472D5556D539}" presName="sibTrans" presStyleCnt="0"/>
      <dgm:spPr/>
    </dgm:pt>
    <dgm:pt modelId="{F6DD91E4-28E6-4EBC-A05E-DEC968DB63CF}" type="pres">
      <dgm:prSet presAssocID="{A05B1D24-895B-4C5D-8ACA-4CA99E181C2F}" presName="compNode" presStyleCnt="0"/>
      <dgm:spPr/>
    </dgm:pt>
    <dgm:pt modelId="{CADA5E39-B823-41F8-BD61-44AE418CAFE7}" type="pres">
      <dgm:prSet presAssocID="{A05B1D24-895B-4C5D-8ACA-4CA99E181C2F}" presName="iconBgRect" presStyleLbl="bgShp" presStyleIdx="3" presStyleCnt="4"/>
      <dgm:spPr/>
    </dgm:pt>
    <dgm:pt modelId="{3625D9B0-5E4A-4863-8C63-AD328B86945B}" type="pres">
      <dgm:prSet presAssocID="{A05B1D24-895B-4C5D-8ACA-4CA99E181C2F}" presName="iconRect" presStyleLbl="node1" presStyleIdx="3" presStyleCnt="4"/>
      <dgm:spPr>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a:noFill/>
        </a:ln>
      </dgm:spPr>
      <dgm:extLst>
        <a:ext uri="{E40237B7-FDA0-4F09-8148-C483321AD2D9}">
          <dgm14:cNvPr xmlns:dgm14="http://schemas.microsoft.com/office/drawing/2010/diagram" id="0" name="" descr="Thermometer"/>
        </a:ext>
      </dgm:extLst>
    </dgm:pt>
    <dgm:pt modelId="{B52B95DC-CA09-4FAE-B21D-7611375EF538}" type="pres">
      <dgm:prSet presAssocID="{A05B1D24-895B-4C5D-8ACA-4CA99E181C2F}" presName="spaceRect" presStyleCnt="0"/>
      <dgm:spPr/>
    </dgm:pt>
    <dgm:pt modelId="{2B959DA5-F8C8-4264-92C3-01C7381AC396}" type="pres">
      <dgm:prSet presAssocID="{A05B1D24-895B-4C5D-8ACA-4CA99E181C2F}" presName="textRect" presStyleLbl="revTx" presStyleIdx="3" presStyleCnt="4">
        <dgm:presLayoutVars>
          <dgm:chMax val="1"/>
          <dgm:chPref val="1"/>
        </dgm:presLayoutVars>
      </dgm:prSet>
      <dgm:spPr/>
    </dgm:pt>
  </dgm:ptLst>
  <dgm:cxnLst>
    <dgm:cxn modelId="{EC696229-2392-489E-8D01-F3960CD10EC3}" type="presOf" srcId="{E8A87ECC-5246-4E16-85B1-10C4C51B2BBC}" destId="{A9619936-C5AF-40B6-80CA-980E5C25407B}" srcOrd="0" destOrd="0" presId="urn:microsoft.com/office/officeart/2018/5/layout/IconCircleLabelList"/>
    <dgm:cxn modelId="{8AD2575C-5875-462F-8F34-3F5026F4ACFA}" type="presOf" srcId="{58143C8C-DBDC-4CFF-8B5F-26F26974E025}" destId="{B843D123-9BA8-47C0-89CA-5A2ECFD829B5}" srcOrd="0" destOrd="0" presId="urn:microsoft.com/office/officeart/2018/5/layout/IconCircleLabelList"/>
    <dgm:cxn modelId="{E72B1848-77A3-4214-8F3A-F2B14DC4E00F}" srcId="{46276899-9EE3-49EB-B8FE-9D67B97375A3}" destId="{313B5DED-CCA4-4D61-AD62-B4B25160AA7E}" srcOrd="1" destOrd="0" parTransId="{AF8A4F98-B5E0-439A-8AE8-BACCFD43C191}" sibTransId="{AE4E888B-8470-47DA-954F-33F216BFC6F8}"/>
    <dgm:cxn modelId="{F722E868-A42B-4316-960F-599E73FA6353}" srcId="{46276899-9EE3-49EB-B8FE-9D67B97375A3}" destId="{E8A87ECC-5246-4E16-85B1-10C4C51B2BBC}" srcOrd="2" destOrd="0" parTransId="{49EB1821-145B-4E41-BFCA-8EA1A5CCD769}" sibTransId="{A066D4E7-4A5C-4623-AAE6-472D5556D539}"/>
    <dgm:cxn modelId="{CE84D34C-FC34-4D0B-ACE6-B0C41A905C9F}" type="presOf" srcId="{A05B1D24-895B-4C5D-8ACA-4CA99E181C2F}" destId="{2B959DA5-F8C8-4264-92C3-01C7381AC396}" srcOrd="0" destOrd="0" presId="urn:microsoft.com/office/officeart/2018/5/layout/IconCircleLabelList"/>
    <dgm:cxn modelId="{1267276F-FA20-4C6C-9FDC-B01B76469A5F}" type="presOf" srcId="{46276899-9EE3-49EB-B8FE-9D67B97375A3}" destId="{F6720065-C0F9-4B4D-9489-9FFC9742A3E6}" srcOrd="0" destOrd="0" presId="urn:microsoft.com/office/officeart/2018/5/layout/IconCircleLabelList"/>
    <dgm:cxn modelId="{78DD9DA8-157B-4DC5-AF35-936E607CA306}" srcId="{46276899-9EE3-49EB-B8FE-9D67B97375A3}" destId="{A05B1D24-895B-4C5D-8ACA-4CA99E181C2F}" srcOrd="3" destOrd="0" parTransId="{5D759461-A75C-4505-9C66-2D2E348C977B}" sibTransId="{51559021-B413-4453-B5E8-D0BB2E493283}"/>
    <dgm:cxn modelId="{9EBB10CD-AF0D-4168-B271-A63FF79D67FF}" type="presOf" srcId="{313B5DED-CCA4-4D61-AD62-B4B25160AA7E}" destId="{638B1EAA-4560-43E4-964F-F8C63D758E79}" srcOrd="0" destOrd="0" presId="urn:microsoft.com/office/officeart/2018/5/layout/IconCircleLabelList"/>
    <dgm:cxn modelId="{A50D32FC-5774-4311-8B2C-203C57896A04}" srcId="{46276899-9EE3-49EB-B8FE-9D67B97375A3}" destId="{58143C8C-DBDC-4CFF-8B5F-26F26974E025}" srcOrd="0" destOrd="0" parTransId="{EF50A0FE-2170-4D69-81AB-D55E7292DFB6}" sibTransId="{46761195-F9C8-4739-AAE3-A65892E5B245}"/>
    <dgm:cxn modelId="{03B06654-BED3-4AFA-B614-A2A39A97F515}" type="presParOf" srcId="{F6720065-C0F9-4B4D-9489-9FFC9742A3E6}" destId="{9C2FE460-C544-4CA6-87B2-696B132ED4F2}" srcOrd="0" destOrd="0" presId="urn:microsoft.com/office/officeart/2018/5/layout/IconCircleLabelList"/>
    <dgm:cxn modelId="{C90FA381-53B3-4C0A-AEBB-35035C6118D5}" type="presParOf" srcId="{9C2FE460-C544-4CA6-87B2-696B132ED4F2}" destId="{3954DF6C-BC30-4CA6-8401-F3A30A5150F8}" srcOrd="0" destOrd="0" presId="urn:microsoft.com/office/officeart/2018/5/layout/IconCircleLabelList"/>
    <dgm:cxn modelId="{54177DFE-D143-4536-8F66-6E28A4711A62}" type="presParOf" srcId="{9C2FE460-C544-4CA6-87B2-696B132ED4F2}" destId="{8345E70A-849A-4C0B-9498-2386B0A091C8}" srcOrd="1" destOrd="0" presId="urn:microsoft.com/office/officeart/2018/5/layout/IconCircleLabelList"/>
    <dgm:cxn modelId="{87B3748D-372E-4E12-983A-D8FD59DE47C0}" type="presParOf" srcId="{9C2FE460-C544-4CA6-87B2-696B132ED4F2}" destId="{9E582715-8FB5-4B76-8619-54CE7AABD838}" srcOrd="2" destOrd="0" presId="urn:microsoft.com/office/officeart/2018/5/layout/IconCircleLabelList"/>
    <dgm:cxn modelId="{C2464A08-C348-4A86-9AFC-07D52D1A6D05}" type="presParOf" srcId="{9C2FE460-C544-4CA6-87B2-696B132ED4F2}" destId="{B843D123-9BA8-47C0-89CA-5A2ECFD829B5}" srcOrd="3" destOrd="0" presId="urn:microsoft.com/office/officeart/2018/5/layout/IconCircleLabelList"/>
    <dgm:cxn modelId="{4652D6F2-2317-490D-A9AB-81F784A6839D}" type="presParOf" srcId="{F6720065-C0F9-4B4D-9489-9FFC9742A3E6}" destId="{420E81A5-9F05-4188-90C7-5843C0F46E07}" srcOrd="1" destOrd="0" presId="urn:microsoft.com/office/officeart/2018/5/layout/IconCircleLabelList"/>
    <dgm:cxn modelId="{F99DEB64-B6F6-4B23-B3C1-5D8E43B2FB3C}" type="presParOf" srcId="{F6720065-C0F9-4B4D-9489-9FFC9742A3E6}" destId="{24A508EA-1E5E-4518-A269-E1269BF806A6}" srcOrd="2" destOrd="0" presId="urn:microsoft.com/office/officeart/2018/5/layout/IconCircleLabelList"/>
    <dgm:cxn modelId="{23731440-1AE2-4AA1-9B96-458D7C5A6A1F}" type="presParOf" srcId="{24A508EA-1E5E-4518-A269-E1269BF806A6}" destId="{A3E06EA3-50A3-4B86-A7B3-7F65C625D3A7}" srcOrd="0" destOrd="0" presId="urn:microsoft.com/office/officeart/2018/5/layout/IconCircleLabelList"/>
    <dgm:cxn modelId="{5864C2EE-ED75-40D9-BAE3-B908428BA019}" type="presParOf" srcId="{24A508EA-1E5E-4518-A269-E1269BF806A6}" destId="{5C771E50-DAE7-4F64-99F1-DC3720710D22}" srcOrd="1" destOrd="0" presId="urn:microsoft.com/office/officeart/2018/5/layout/IconCircleLabelList"/>
    <dgm:cxn modelId="{67FF0966-FB14-4A04-8C5C-5E57AE528D66}" type="presParOf" srcId="{24A508EA-1E5E-4518-A269-E1269BF806A6}" destId="{5583CACB-6423-4D3B-A026-72C880DF1469}" srcOrd="2" destOrd="0" presId="urn:microsoft.com/office/officeart/2018/5/layout/IconCircleLabelList"/>
    <dgm:cxn modelId="{85673FE7-8C44-4F82-9805-97DBFC091608}" type="presParOf" srcId="{24A508EA-1E5E-4518-A269-E1269BF806A6}" destId="{638B1EAA-4560-43E4-964F-F8C63D758E79}" srcOrd="3" destOrd="0" presId="urn:microsoft.com/office/officeart/2018/5/layout/IconCircleLabelList"/>
    <dgm:cxn modelId="{98A9C46E-C07B-4C5B-AC9C-5AFB24552AEC}" type="presParOf" srcId="{F6720065-C0F9-4B4D-9489-9FFC9742A3E6}" destId="{8C6E8A69-28E1-4A8C-B464-E4F042F31475}" srcOrd="3" destOrd="0" presId="urn:microsoft.com/office/officeart/2018/5/layout/IconCircleLabelList"/>
    <dgm:cxn modelId="{186F489F-643C-4A35-865E-10A533815C07}" type="presParOf" srcId="{F6720065-C0F9-4B4D-9489-9FFC9742A3E6}" destId="{40762B7E-D505-4D24-8073-7C2E94DC4DBE}" srcOrd="4" destOrd="0" presId="urn:microsoft.com/office/officeart/2018/5/layout/IconCircleLabelList"/>
    <dgm:cxn modelId="{19685B96-D77B-4F53-BBEE-9774EF12A2CA}" type="presParOf" srcId="{40762B7E-D505-4D24-8073-7C2E94DC4DBE}" destId="{C0D19627-6DD4-41EB-82D2-F074A3808C6A}" srcOrd="0" destOrd="0" presId="urn:microsoft.com/office/officeart/2018/5/layout/IconCircleLabelList"/>
    <dgm:cxn modelId="{32FC74A0-5CDB-431D-BD0A-27556D81675F}" type="presParOf" srcId="{40762B7E-D505-4D24-8073-7C2E94DC4DBE}" destId="{369D52A7-0503-4997-B062-5A7D57E77E3B}" srcOrd="1" destOrd="0" presId="urn:microsoft.com/office/officeart/2018/5/layout/IconCircleLabelList"/>
    <dgm:cxn modelId="{4A56F70E-AA74-46D0-A9C9-9B909BBEC4B6}" type="presParOf" srcId="{40762B7E-D505-4D24-8073-7C2E94DC4DBE}" destId="{0B97C4AC-D399-4AF2-89AF-CB7716FD25AB}" srcOrd="2" destOrd="0" presId="urn:microsoft.com/office/officeart/2018/5/layout/IconCircleLabelList"/>
    <dgm:cxn modelId="{EC8FAE46-7A94-4031-9B66-EE299EC3D500}" type="presParOf" srcId="{40762B7E-D505-4D24-8073-7C2E94DC4DBE}" destId="{A9619936-C5AF-40B6-80CA-980E5C25407B}" srcOrd="3" destOrd="0" presId="urn:microsoft.com/office/officeart/2018/5/layout/IconCircleLabelList"/>
    <dgm:cxn modelId="{C85D11A6-0CD7-4415-9B0F-482FEDDFBD2E}" type="presParOf" srcId="{F6720065-C0F9-4B4D-9489-9FFC9742A3E6}" destId="{124E9EEF-D5D9-4CEF-B518-7FC88F54A444}" srcOrd="5" destOrd="0" presId="urn:microsoft.com/office/officeart/2018/5/layout/IconCircleLabelList"/>
    <dgm:cxn modelId="{08714827-E1DE-49FE-A69D-F3B0C1AC5243}" type="presParOf" srcId="{F6720065-C0F9-4B4D-9489-9FFC9742A3E6}" destId="{F6DD91E4-28E6-4EBC-A05E-DEC968DB63CF}" srcOrd="6" destOrd="0" presId="urn:microsoft.com/office/officeart/2018/5/layout/IconCircleLabelList"/>
    <dgm:cxn modelId="{5AE2A02A-1003-4C6E-B40C-45CBDDC9A830}" type="presParOf" srcId="{F6DD91E4-28E6-4EBC-A05E-DEC968DB63CF}" destId="{CADA5E39-B823-41F8-BD61-44AE418CAFE7}" srcOrd="0" destOrd="0" presId="urn:microsoft.com/office/officeart/2018/5/layout/IconCircleLabelList"/>
    <dgm:cxn modelId="{FFACAA37-50EA-4670-AF7B-A4E239C43C3B}" type="presParOf" srcId="{F6DD91E4-28E6-4EBC-A05E-DEC968DB63CF}" destId="{3625D9B0-5E4A-4863-8C63-AD328B86945B}" srcOrd="1" destOrd="0" presId="urn:microsoft.com/office/officeart/2018/5/layout/IconCircleLabelList"/>
    <dgm:cxn modelId="{634DC827-568B-4553-8836-9A5986DE65CE}" type="presParOf" srcId="{F6DD91E4-28E6-4EBC-A05E-DEC968DB63CF}" destId="{B52B95DC-CA09-4FAE-B21D-7611375EF538}" srcOrd="2" destOrd="0" presId="urn:microsoft.com/office/officeart/2018/5/layout/IconCircleLabelList"/>
    <dgm:cxn modelId="{B9EC357E-3578-4077-9EEE-7B4EA6BFC3E7}" type="presParOf" srcId="{F6DD91E4-28E6-4EBC-A05E-DEC968DB63CF}" destId="{2B959DA5-F8C8-4264-92C3-01C7381AC396}"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DF8861-7FD5-4884-9017-5F9D8C1D3688}">
      <dsp:nvSpPr>
        <dsp:cNvPr id="0" name=""/>
        <dsp:cNvSpPr/>
      </dsp:nvSpPr>
      <dsp:spPr>
        <a:xfrm>
          <a:off x="0" y="495"/>
          <a:ext cx="10336161" cy="115851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B6991BF-43B6-44A0-B1FA-7BB134BCEDD2}">
      <dsp:nvSpPr>
        <dsp:cNvPr id="0" name=""/>
        <dsp:cNvSpPr/>
      </dsp:nvSpPr>
      <dsp:spPr>
        <a:xfrm>
          <a:off x="350451" y="261161"/>
          <a:ext cx="637185" cy="63718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E03067B-1480-4AC9-B49B-49C8EC5BF2A4}">
      <dsp:nvSpPr>
        <dsp:cNvPr id="0" name=""/>
        <dsp:cNvSpPr/>
      </dsp:nvSpPr>
      <dsp:spPr>
        <a:xfrm>
          <a:off x="1338089" y="495"/>
          <a:ext cx="8998071" cy="11585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610" tIns="122610" rIns="122610" bIns="122610" numCol="1" spcCol="1270" anchor="ctr" anchorCtr="0">
          <a:noAutofit/>
        </a:bodyPr>
        <a:lstStyle/>
        <a:p>
          <a:pPr marL="0" lvl="0" indent="0" algn="l" defTabSz="1022350">
            <a:lnSpc>
              <a:spcPct val="90000"/>
            </a:lnSpc>
            <a:spcBef>
              <a:spcPct val="0"/>
            </a:spcBef>
            <a:spcAft>
              <a:spcPct val="35000"/>
            </a:spcAft>
            <a:buNone/>
          </a:pPr>
          <a:r>
            <a:rPr lang="en-US" sz="2300" kern="1200">
              <a:latin typeface="Times New Roman" panose="02020603050405020304" pitchFamily="18" charset="0"/>
              <a:cs typeface="Times New Roman" panose="02020603050405020304" pitchFamily="18" charset="0"/>
            </a:rPr>
            <a:t>Once the location on the motor has been identified to place the fin mount pad, </a:t>
          </a:r>
          <a:r>
            <a:rPr lang="en-US" sz="2300" b="1" kern="1200">
              <a:latin typeface="Times New Roman" panose="02020603050405020304" pitchFamily="18" charset="0"/>
              <a:cs typeface="Times New Roman" panose="02020603050405020304" pitchFamily="18" charset="0"/>
            </a:rPr>
            <a:t>the valley between the motor fins needs to have the paint removed</a:t>
          </a:r>
          <a:r>
            <a:rPr lang="en-US" sz="2300" kern="1200">
              <a:latin typeface="Times New Roman" panose="02020603050405020304" pitchFamily="18" charset="0"/>
              <a:cs typeface="Times New Roman" panose="02020603050405020304" pitchFamily="18" charset="0"/>
            </a:rPr>
            <a:t> so that there is a bare metal surface to work with.</a:t>
          </a:r>
        </a:p>
      </dsp:txBody>
      <dsp:txXfrm>
        <a:off x="1338089" y="495"/>
        <a:ext cx="8998071" cy="1158518"/>
      </dsp:txXfrm>
    </dsp:sp>
    <dsp:sp modelId="{065A5A37-57F2-44FC-8CA2-E43FD749F145}">
      <dsp:nvSpPr>
        <dsp:cNvPr id="0" name=""/>
        <dsp:cNvSpPr/>
      </dsp:nvSpPr>
      <dsp:spPr>
        <a:xfrm>
          <a:off x="0" y="1448643"/>
          <a:ext cx="10336161" cy="115851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B6AF9A6-ED45-4EF0-ACBC-B48EDCB42616}">
      <dsp:nvSpPr>
        <dsp:cNvPr id="0" name=""/>
        <dsp:cNvSpPr/>
      </dsp:nvSpPr>
      <dsp:spPr>
        <a:xfrm>
          <a:off x="350451" y="1709310"/>
          <a:ext cx="637185" cy="63718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2F26D56-2865-4A36-B0D2-59AE0856A6D5}">
      <dsp:nvSpPr>
        <dsp:cNvPr id="0" name=""/>
        <dsp:cNvSpPr/>
      </dsp:nvSpPr>
      <dsp:spPr>
        <a:xfrm>
          <a:off x="1338089" y="1448643"/>
          <a:ext cx="8998071" cy="11585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610" tIns="122610" rIns="122610" bIns="122610" numCol="1" spcCol="1270" anchor="ctr" anchorCtr="0">
          <a:noAutofit/>
        </a:bodyPr>
        <a:lstStyle/>
        <a:p>
          <a:pPr marL="0" lvl="0" indent="0" algn="l" defTabSz="1022350">
            <a:lnSpc>
              <a:spcPct val="90000"/>
            </a:lnSpc>
            <a:spcBef>
              <a:spcPct val="0"/>
            </a:spcBef>
            <a:spcAft>
              <a:spcPct val="35000"/>
            </a:spcAft>
            <a:buNone/>
          </a:pPr>
          <a:r>
            <a:rPr lang="en-US" sz="2300" kern="1200">
              <a:latin typeface="Times New Roman" panose="02020603050405020304" pitchFamily="18" charset="0"/>
              <a:cs typeface="Times New Roman" panose="02020603050405020304" pitchFamily="18" charset="0"/>
            </a:rPr>
            <a:t>This </a:t>
          </a:r>
          <a:r>
            <a:rPr lang="en-US" sz="2300" b="1" kern="1200">
              <a:latin typeface="Times New Roman" panose="02020603050405020304" pitchFamily="18" charset="0"/>
              <a:cs typeface="Times New Roman" panose="02020603050405020304" pitchFamily="18" charset="0"/>
            </a:rPr>
            <a:t>surface preparation must include the valley between the fins and both inside walls </a:t>
          </a:r>
          <a:r>
            <a:rPr lang="en-US" sz="2300" kern="1200">
              <a:latin typeface="Times New Roman" panose="02020603050405020304" pitchFamily="18" charset="0"/>
              <a:cs typeface="Times New Roman" panose="02020603050405020304" pitchFamily="18" charset="0"/>
            </a:rPr>
            <a:t>of the fins</a:t>
          </a:r>
          <a:r>
            <a:rPr lang="en-US" sz="2300" kern="1200"/>
            <a:t>. </a:t>
          </a:r>
        </a:p>
      </dsp:txBody>
      <dsp:txXfrm>
        <a:off x="1338089" y="1448643"/>
        <a:ext cx="8998071" cy="1158518"/>
      </dsp:txXfrm>
    </dsp:sp>
    <dsp:sp modelId="{772179F0-73AD-44B9-A8B3-22658E89AE0E}">
      <dsp:nvSpPr>
        <dsp:cNvPr id="0" name=""/>
        <dsp:cNvSpPr/>
      </dsp:nvSpPr>
      <dsp:spPr>
        <a:xfrm>
          <a:off x="0" y="2896792"/>
          <a:ext cx="10336161" cy="115851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F5F52E8-D81F-47FB-B4EA-CDD827E108BB}">
      <dsp:nvSpPr>
        <dsp:cNvPr id="0" name=""/>
        <dsp:cNvSpPr/>
      </dsp:nvSpPr>
      <dsp:spPr>
        <a:xfrm>
          <a:off x="350451" y="3157458"/>
          <a:ext cx="637185" cy="63718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F5FD998-E1A1-4D82-AFE2-245F310AD7C8}">
      <dsp:nvSpPr>
        <dsp:cNvPr id="0" name=""/>
        <dsp:cNvSpPr/>
      </dsp:nvSpPr>
      <dsp:spPr>
        <a:xfrm>
          <a:off x="1338089" y="2896792"/>
          <a:ext cx="8998071" cy="11585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610" tIns="122610" rIns="122610" bIns="122610" numCol="1" spcCol="1270" anchor="ctr" anchorCtr="0">
          <a:noAutofit/>
        </a:bodyPr>
        <a:lstStyle/>
        <a:p>
          <a:pPr marL="0" lvl="0" indent="0" algn="l" defTabSz="1022350">
            <a:lnSpc>
              <a:spcPct val="90000"/>
            </a:lnSpc>
            <a:spcBef>
              <a:spcPct val="0"/>
            </a:spcBef>
            <a:spcAft>
              <a:spcPct val="35000"/>
            </a:spcAft>
            <a:buNone/>
          </a:pPr>
          <a:r>
            <a:rPr lang="en-US" sz="2300" kern="1200" dirty="0">
              <a:latin typeface="Times New Roman" panose="02020603050405020304" pitchFamily="18" charset="0"/>
              <a:cs typeface="Times New Roman" panose="02020603050405020304" pitchFamily="18" charset="0"/>
            </a:rPr>
            <a:t>A </a:t>
          </a:r>
          <a:r>
            <a:rPr lang="en-US" sz="2300" b="1" kern="1200" dirty="0">
              <a:latin typeface="Times New Roman" panose="02020603050405020304" pitchFamily="18" charset="0"/>
              <a:cs typeface="Times New Roman" panose="02020603050405020304" pitchFamily="18" charset="0"/>
            </a:rPr>
            <a:t>sharp bladed scraper or a wire wheel in a drill motor</a:t>
          </a:r>
          <a:r>
            <a:rPr lang="en-US" sz="2300" kern="1200" dirty="0">
              <a:latin typeface="Times New Roman" panose="02020603050405020304" pitchFamily="18" charset="0"/>
              <a:cs typeface="Times New Roman" panose="02020603050405020304" pitchFamily="18" charset="0"/>
            </a:rPr>
            <a:t> will assist with the surface preparation</a:t>
          </a:r>
        </a:p>
      </dsp:txBody>
      <dsp:txXfrm>
        <a:off x="1338089" y="2896792"/>
        <a:ext cx="8998071" cy="11585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54DF6C-BC30-4CA6-8401-F3A30A5150F8}">
      <dsp:nvSpPr>
        <dsp:cNvPr id="0" name=""/>
        <dsp:cNvSpPr/>
      </dsp:nvSpPr>
      <dsp:spPr>
        <a:xfrm>
          <a:off x="973190" y="785492"/>
          <a:ext cx="1264141" cy="1264141"/>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345E70A-849A-4C0B-9498-2386B0A091C8}">
      <dsp:nvSpPr>
        <dsp:cNvPr id="0" name=""/>
        <dsp:cNvSpPr/>
      </dsp:nvSpPr>
      <dsp:spPr>
        <a:xfrm>
          <a:off x="1242597" y="1054900"/>
          <a:ext cx="725326" cy="72532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843D123-9BA8-47C0-89CA-5A2ECFD829B5}">
      <dsp:nvSpPr>
        <dsp:cNvPr id="0" name=""/>
        <dsp:cNvSpPr/>
      </dsp:nvSpPr>
      <dsp:spPr>
        <a:xfrm>
          <a:off x="569079" y="2443382"/>
          <a:ext cx="20723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defRPr cap="all"/>
          </a:pPr>
          <a:r>
            <a:rPr lang="en-US" sz="2400" kern="1200" dirty="0">
              <a:latin typeface="Times New Roman" panose="02020603050405020304" pitchFamily="18" charset="0"/>
              <a:cs typeface="Times New Roman" panose="02020603050405020304" pitchFamily="18" charset="0"/>
            </a:rPr>
            <a:t>Any queries?</a:t>
          </a:r>
        </a:p>
      </dsp:txBody>
      <dsp:txXfrm>
        <a:off x="569079" y="2443382"/>
        <a:ext cx="2072362" cy="720000"/>
      </dsp:txXfrm>
    </dsp:sp>
    <dsp:sp modelId="{A3E06EA3-50A3-4B86-A7B3-7F65C625D3A7}">
      <dsp:nvSpPr>
        <dsp:cNvPr id="0" name=""/>
        <dsp:cNvSpPr/>
      </dsp:nvSpPr>
      <dsp:spPr>
        <a:xfrm>
          <a:off x="3408216" y="785492"/>
          <a:ext cx="1264141" cy="1264141"/>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C771E50-DAE7-4F64-99F1-DC3720710D22}">
      <dsp:nvSpPr>
        <dsp:cNvPr id="0" name=""/>
        <dsp:cNvSpPr/>
      </dsp:nvSpPr>
      <dsp:spPr>
        <a:xfrm>
          <a:off x="3677623" y="1054900"/>
          <a:ext cx="725326" cy="72532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38B1EAA-4560-43E4-964F-F8C63D758E79}">
      <dsp:nvSpPr>
        <dsp:cNvPr id="0" name=""/>
        <dsp:cNvSpPr/>
      </dsp:nvSpPr>
      <dsp:spPr>
        <a:xfrm>
          <a:off x="3004105" y="2443382"/>
          <a:ext cx="20723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defRPr cap="all"/>
          </a:pPr>
          <a:r>
            <a:rPr lang="en-US" sz="2000" kern="1200" dirty="0">
              <a:latin typeface="Times New Roman" panose="02020603050405020304" pitchFamily="18" charset="0"/>
              <a:cs typeface="Times New Roman" panose="02020603050405020304" pitchFamily="18" charset="0"/>
            </a:rPr>
            <a:t>Contact us:</a:t>
          </a:r>
        </a:p>
      </dsp:txBody>
      <dsp:txXfrm>
        <a:off x="3004105" y="2443382"/>
        <a:ext cx="2072362" cy="720000"/>
      </dsp:txXfrm>
    </dsp:sp>
    <dsp:sp modelId="{C0D19627-6DD4-41EB-82D2-F074A3808C6A}">
      <dsp:nvSpPr>
        <dsp:cNvPr id="0" name=""/>
        <dsp:cNvSpPr/>
      </dsp:nvSpPr>
      <dsp:spPr>
        <a:xfrm>
          <a:off x="5843242" y="785492"/>
          <a:ext cx="1264141" cy="1264141"/>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69D52A7-0503-4997-B062-5A7D57E77E3B}">
      <dsp:nvSpPr>
        <dsp:cNvPr id="0" name=""/>
        <dsp:cNvSpPr/>
      </dsp:nvSpPr>
      <dsp:spPr>
        <a:xfrm>
          <a:off x="6112649" y="1054900"/>
          <a:ext cx="725326" cy="72532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9619936-C5AF-40B6-80CA-980E5C25407B}">
      <dsp:nvSpPr>
        <dsp:cNvPr id="0" name=""/>
        <dsp:cNvSpPr/>
      </dsp:nvSpPr>
      <dsp:spPr>
        <a:xfrm>
          <a:off x="5439131" y="2443382"/>
          <a:ext cx="20723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defRPr cap="all"/>
          </a:pPr>
          <a:r>
            <a:rPr lang="en-US" sz="2000" kern="1200" dirty="0" err="1">
              <a:latin typeface="Times New Roman" panose="02020603050405020304" pitchFamily="18" charset="0"/>
              <a:cs typeface="Times New Roman" panose="02020603050405020304" pitchFamily="18" charset="0"/>
              <a:hlinkClick xmlns:r="http://schemas.openxmlformats.org/officeDocument/2006/relationships" r:id="rId7"/>
            </a:rPr>
            <a:t>sales@GTI.xyz</a:t>
          </a:r>
          <a:endParaRPr lang="en-US" sz="2000" kern="1200" dirty="0">
            <a:latin typeface="Times New Roman" panose="02020603050405020304" pitchFamily="18" charset="0"/>
            <a:cs typeface="Times New Roman" panose="02020603050405020304" pitchFamily="18" charset="0"/>
          </a:endParaRPr>
        </a:p>
      </dsp:txBody>
      <dsp:txXfrm>
        <a:off x="5439131" y="2443382"/>
        <a:ext cx="2072362" cy="720000"/>
      </dsp:txXfrm>
    </dsp:sp>
    <dsp:sp modelId="{CADA5E39-B823-41F8-BD61-44AE418CAFE7}">
      <dsp:nvSpPr>
        <dsp:cNvPr id="0" name=""/>
        <dsp:cNvSpPr/>
      </dsp:nvSpPr>
      <dsp:spPr>
        <a:xfrm>
          <a:off x="8278268" y="785492"/>
          <a:ext cx="1264141" cy="1264141"/>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625D9B0-5E4A-4863-8C63-AD328B86945B}">
      <dsp:nvSpPr>
        <dsp:cNvPr id="0" name=""/>
        <dsp:cNvSpPr/>
      </dsp:nvSpPr>
      <dsp:spPr>
        <a:xfrm>
          <a:off x="8547675" y="1054900"/>
          <a:ext cx="725326" cy="725326"/>
        </a:xfrm>
        <a:prstGeom prst="rect">
          <a:avLst/>
        </a:prstGeom>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B959DA5-F8C8-4264-92C3-01C7381AC396}">
      <dsp:nvSpPr>
        <dsp:cNvPr id="0" name=""/>
        <dsp:cNvSpPr/>
      </dsp:nvSpPr>
      <dsp:spPr>
        <a:xfrm>
          <a:off x="7874157" y="2443382"/>
          <a:ext cx="20723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defRPr cap="all"/>
          </a:pPr>
          <a:r>
            <a:rPr lang="en-US" sz="2000" kern="1200" dirty="0">
              <a:latin typeface="Times New Roman" panose="02020603050405020304" pitchFamily="18" charset="0"/>
              <a:cs typeface="Times New Roman" panose="02020603050405020304" pitchFamily="18" charset="0"/>
            </a:rPr>
            <a:t>+92-xxxxxxxx</a:t>
          </a:r>
        </a:p>
      </dsp:txBody>
      <dsp:txXfrm>
        <a:off x="7874157" y="2443382"/>
        <a:ext cx="2072362"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F03C1-CCA3-4FF7-4235-BC7A6021E2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2BC60D2-8B6B-711A-E146-CBFC47CDAF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340104-92DC-3233-1BC7-76837B2FE1B9}"/>
              </a:ext>
            </a:extLst>
          </p:cNvPr>
          <p:cNvSpPr>
            <a:spLocks noGrp="1"/>
          </p:cNvSpPr>
          <p:nvPr>
            <p:ph type="dt" sz="half" idx="10"/>
          </p:nvPr>
        </p:nvSpPr>
        <p:spPr/>
        <p:txBody>
          <a:bodyPr/>
          <a:lstStyle/>
          <a:p>
            <a:fld id="{B4C3F9DC-4021-429E-B529-2AB69E001F4B}" type="datetimeFigureOut">
              <a:rPr lang="en-US" smtClean="0"/>
              <a:t>7/4/2024</a:t>
            </a:fld>
            <a:endParaRPr lang="en-US"/>
          </a:p>
        </p:txBody>
      </p:sp>
      <p:sp>
        <p:nvSpPr>
          <p:cNvPr id="5" name="Footer Placeholder 4">
            <a:extLst>
              <a:ext uri="{FF2B5EF4-FFF2-40B4-BE49-F238E27FC236}">
                <a16:creationId xmlns:a16="http://schemas.microsoft.com/office/drawing/2014/main" id="{E3854F82-9A04-14C4-6EDF-32EFBCCC5D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37D4D8-4AFA-5EDE-6678-F021DB5891F0}"/>
              </a:ext>
            </a:extLst>
          </p:cNvPr>
          <p:cNvSpPr>
            <a:spLocks noGrp="1"/>
          </p:cNvSpPr>
          <p:nvPr>
            <p:ph type="sldNum" sz="quarter" idx="12"/>
          </p:nvPr>
        </p:nvSpPr>
        <p:spPr/>
        <p:txBody>
          <a:bodyPr/>
          <a:lstStyle/>
          <a:p>
            <a:fld id="{5BC4505F-5007-4742-8E4A-7FB5BB47D010}" type="slidenum">
              <a:rPr lang="en-US" smtClean="0"/>
              <a:t>‹#›</a:t>
            </a:fld>
            <a:endParaRPr lang="en-US"/>
          </a:p>
        </p:txBody>
      </p:sp>
    </p:spTree>
    <p:extLst>
      <p:ext uri="{BB962C8B-B14F-4D97-AF65-F5344CB8AC3E}">
        <p14:creationId xmlns:p14="http://schemas.microsoft.com/office/powerpoint/2010/main" val="1588799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7CD7B-C5C1-144D-3528-C3B2D9B833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077348-27DE-C217-3D9A-04654418AFD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D0E366-8619-31B4-8452-C4E35BF59554}"/>
              </a:ext>
            </a:extLst>
          </p:cNvPr>
          <p:cNvSpPr>
            <a:spLocks noGrp="1"/>
          </p:cNvSpPr>
          <p:nvPr>
            <p:ph type="dt" sz="half" idx="10"/>
          </p:nvPr>
        </p:nvSpPr>
        <p:spPr/>
        <p:txBody>
          <a:bodyPr/>
          <a:lstStyle/>
          <a:p>
            <a:fld id="{B4C3F9DC-4021-429E-B529-2AB69E001F4B}" type="datetimeFigureOut">
              <a:rPr lang="en-US" smtClean="0"/>
              <a:t>7/4/2024</a:t>
            </a:fld>
            <a:endParaRPr lang="en-US"/>
          </a:p>
        </p:txBody>
      </p:sp>
      <p:sp>
        <p:nvSpPr>
          <p:cNvPr id="5" name="Footer Placeholder 4">
            <a:extLst>
              <a:ext uri="{FF2B5EF4-FFF2-40B4-BE49-F238E27FC236}">
                <a16:creationId xmlns:a16="http://schemas.microsoft.com/office/drawing/2014/main" id="{4CCC3483-0F31-63C9-01D1-1936E083C5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6F1A90-00D8-8276-A8DE-8AD776D59F73}"/>
              </a:ext>
            </a:extLst>
          </p:cNvPr>
          <p:cNvSpPr>
            <a:spLocks noGrp="1"/>
          </p:cNvSpPr>
          <p:nvPr>
            <p:ph type="sldNum" sz="quarter" idx="12"/>
          </p:nvPr>
        </p:nvSpPr>
        <p:spPr/>
        <p:txBody>
          <a:bodyPr/>
          <a:lstStyle/>
          <a:p>
            <a:fld id="{5BC4505F-5007-4742-8E4A-7FB5BB47D010}" type="slidenum">
              <a:rPr lang="en-US" smtClean="0"/>
              <a:t>‹#›</a:t>
            </a:fld>
            <a:endParaRPr lang="en-US"/>
          </a:p>
        </p:txBody>
      </p:sp>
    </p:spTree>
    <p:extLst>
      <p:ext uri="{BB962C8B-B14F-4D97-AF65-F5344CB8AC3E}">
        <p14:creationId xmlns:p14="http://schemas.microsoft.com/office/powerpoint/2010/main" val="1970647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0231A9-582E-6D92-51FF-7CAF0956132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130FB0-3CF2-F8B8-CB2C-E04FBD8C7EA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87A887-7ECF-5D2B-5C65-01B47C3BC383}"/>
              </a:ext>
            </a:extLst>
          </p:cNvPr>
          <p:cNvSpPr>
            <a:spLocks noGrp="1"/>
          </p:cNvSpPr>
          <p:nvPr>
            <p:ph type="dt" sz="half" idx="10"/>
          </p:nvPr>
        </p:nvSpPr>
        <p:spPr/>
        <p:txBody>
          <a:bodyPr/>
          <a:lstStyle/>
          <a:p>
            <a:fld id="{B4C3F9DC-4021-429E-B529-2AB69E001F4B}" type="datetimeFigureOut">
              <a:rPr lang="en-US" smtClean="0"/>
              <a:t>7/4/2024</a:t>
            </a:fld>
            <a:endParaRPr lang="en-US"/>
          </a:p>
        </p:txBody>
      </p:sp>
      <p:sp>
        <p:nvSpPr>
          <p:cNvPr id="5" name="Footer Placeholder 4">
            <a:extLst>
              <a:ext uri="{FF2B5EF4-FFF2-40B4-BE49-F238E27FC236}">
                <a16:creationId xmlns:a16="http://schemas.microsoft.com/office/drawing/2014/main" id="{337261D5-C824-F8EF-58FD-23D1EF58AF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EC6E7F-7821-A743-6712-75E286F53FF9}"/>
              </a:ext>
            </a:extLst>
          </p:cNvPr>
          <p:cNvSpPr>
            <a:spLocks noGrp="1"/>
          </p:cNvSpPr>
          <p:nvPr>
            <p:ph type="sldNum" sz="quarter" idx="12"/>
          </p:nvPr>
        </p:nvSpPr>
        <p:spPr/>
        <p:txBody>
          <a:bodyPr/>
          <a:lstStyle/>
          <a:p>
            <a:fld id="{5BC4505F-5007-4742-8E4A-7FB5BB47D010}" type="slidenum">
              <a:rPr lang="en-US" smtClean="0"/>
              <a:t>‹#›</a:t>
            </a:fld>
            <a:endParaRPr lang="en-US"/>
          </a:p>
        </p:txBody>
      </p:sp>
    </p:spTree>
    <p:extLst>
      <p:ext uri="{BB962C8B-B14F-4D97-AF65-F5344CB8AC3E}">
        <p14:creationId xmlns:p14="http://schemas.microsoft.com/office/powerpoint/2010/main" val="2883553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922FC-995A-A3F9-89B1-37344A9BD97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3BDCC7-C0A8-6BC5-8BDB-521798A948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9C6B4B-64F4-094E-6A46-3F0DFF7CC245}"/>
              </a:ext>
            </a:extLst>
          </p:cNvPr>
          <p:cNvSpPr>
            <a:spLocks noGrp="1"/>
          </p:cNvSpPr>
          <p:nvPr>
            <p:ph type="dt" sz="half" idx="10"/>
          </p:nvPr>
        </p:nvSpPr>
        <p:spPr/>
        <p:txBody>
          <a:bodyPr/>
          <a:lstStyle/>
          <a:p>
            <a:fld id="{B4C3F9DC-4021-429E-B529-2AB69E001F4B}" type="datetimeFigureOut">
              <a:rPr lang="en-US" smtClean="0"/>
              <a:t>7/4/2024</a:t>
            </a:fld>
            <a:endParaRPr lang="en-US"/>
          </a:p>
        </p:txBody>
      </p:sp>
      <p:sp>
        <p:nvSpPr>
          <p:cNvPr id="5" name="Footer Placeholder 4">
            <a:extLst>
              <a:ext uri="{FF2B5EF4-FFF2-40B4-BE49-F238E27FC236}">
                <a16:creationId xmlns:a16="http://schemas.microsoft.com/office/drawing/2014/main" id="{EF829E74-11EC-8AC8-A821-86A42848AF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074CA4-5606-040B-9D10-A9ADE364D6D0}"/>
              </a:ext>
            </a:extLst>
          </p:cNvPr>
          <p:cNvSpPr>
            <a:spLocks noGrp="1"/>
          </p:cNvSpPr>
          <p:nvPr>
            <p:ph type="sldNum" sz="quarter" idx="12"/>
          </p:nvPr>
        </p:nvSpPr>
        <p:spPr/>
        <p:txBody>
          <a:bodyPr/>
          <a:lstStyle/>
          <a:p>
            <a:fld id="{5BC4505F-5007-4742-8E4A-7FB5BB47D010}" type="slidenum">
              <a:rPr lang="en-US" smtClean="0"/>
              <a:t>‹#›</a:t>
            </a:fld>
            <a:endParaRPr lang="en-US"/>
          </a:p>
        </p:txBody>
      </p:sp>
    </p:spTree>
    <p:extLst>
      <p:ext uri="{BB962C8B-B14F-4D97-AF65-F5344CB8AC3E}">
        <p14:creationId xmlns:p14="http://schemas.microsoft.com/office/powerpoint/2010/main" val="1813525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5B217-3E67-E5A3-38AF-22BAF10258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D34D6D5-0AAD-A0F8-CC08-73F734C29C1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8384A08-3994-086E-2174-BAB6FC58526D}"/>
              </a:ext>
            </a:extLst>
          </p:cNvPr>
          <p:cNvSpPr>
            <a:spLocks noGrp="1"/>
          </p:cNvSpPr>
          <p:nvPr>
            <p:ph type="dt" sz="half" idx="10"/>
          </p:nvPr>
        </p:nvSpPr>
        <p:spPr/>
        <p:txBody>
          <a:bodyPr/>
          <a:lstStyle/>
          <a:p>
            <a:fld id="{B4C3F9DC-4021-429E-B529-2AB69E001F4B}" type="datetimeFigureOut">
              <a:rPr lang="en-US" smtClean="0"/>
              <a:t>7/4/2024</a:t>
            </a:fld>
            <a:endParaRPr lang="en-US"/>
          </a:p>
        </p:txBody>
      </p:sp>
      <p:sp>
        <p:nvSpPr>
          <p:cNvPr id="5" name="Footer Placeholder 4">
            <a:extLst>
              <a:ext uri="{FF2B5EF4-FFF2-40B4-BE49-F238E27FC236}">
                <a16:creationId xmlns:a16="http://schemas.microsoft.com/office/drawing/2014/main" id="{E65964AA-0576-98C5-45F8-A30BF03427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37E297-2707-8603-57C8-AEEAC53BBB26}"/>
              </a:ext>
            </a:extLst>
          </p:cNvPr>
          <p:cNvSpPr>
            <a:spLocks noGrp="1"/>
          </p:cNvSpPr>
          <p:nvPr>
            <p:ph type="sldNum" sz="quarter" idx="12"/>
          </p:nvPr>
        </p:nvSpPr>
        <p:spPr/>
        <p:txBody>
          <a:bodyPr/>
          <a:lstStyle/>
          <a:p>
            <a:fld id="{5BC4505F-5007-4742-8E4A-7FB5BB47D010}" type="slidenum">
              <a:rPr lang="en-US" smtClean="0"/>
              <a:t>‹#›</a:t>
            </a:fld>
            <a:endParaRPr lang="en-US"/>
          </a:p>
        </p:txBody>
      </p:sp>
    </p:spTree>
    <p:extLst>
      <p:ext uri="{BB962C8B-B14F-4D97-AF65-F5344CB8AC3E}">
        <p14:creationId xmlns:p14="http://schemas.microsoft.com/office/powerpoint/2010/main" val="1606207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439DB-A047-4F3E-7037-F867D28363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2968A8-0B0C-B957-77D8-5B9A11E5502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F742298-950F-3D81-3ABE-C6CE16B7639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CFE4F65-F438-A966-422F-E9A0E3BAD38B}"/>
              </a:ext>
            </a:extLst>
          </p:cNvPr>
          <p:cNvSpPr>
            <a:spLocks noGrp="1"/>
          </p:cNvSpPr>
          <p:nvPr>
            <p:ph type="dt" sz="half" idx="10"/>
          </p:nvPr>
        </p:nvSpPr>
        <p:spPr/>
        <p:txBody>
          <a:bodyPr/>
          <a:lstStyle/>
          <a:p>
            <a:fld id="{B4C3F9DC-4021-429E-B529-2AB69E001F4B}" type="datetimeFigureOut">
              <a:rPr lang="en-US" smtClean="0"/>
              <a:t>7/4/2024</a:t>
            </a:fld>
            <a:endParaRPr lang="en-US"/>
          </a:p>
        </p:txBody>
      </p:sp>
      <p:sp>
        <p:nvSpPr>
          <p:cNvPr id="6" name="Footer Placeholder 5">
            <a:extLst>
              <a:ext uri="{FF2B5EF4-FFF2-40B4-BE49-F238E27FC236}">
                <a16:creationId xmlns:a16="http://schemas.microsoft.com/office/drawing/2014/main" id="{C5A977D4-9DC0-6DEE-CF9E-FC00569FFC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B9B45B-7662-A41A-C8DD-634FF2E1C5E3}"/>
              </a:ext>
            </a:extLst>
          </p:cNvPr>
          <p:cNvSpPr>
            <a:spLocks noGrp="1"/>
          </p:cNvSpPr>
          <p:nvPr>
            <p:ph type="sldNum" sz="quarter" idx="12"/>
          </p:nvPr>
        </p:nvSpPr>
        <p:spPr/>
        <p:txBody>
          <a:bodyPr/>
          <a:lstStyle/>
          <a:p>
            <a:fld id="{5BC4505F-5007-4742-8E4A-7FB5BB47D010}" type="slidenum">
              <a:rPr lang="en-US" smtClean="0"/>
              <a:t>‹#›</a:t>
            </a:fld>
            <a:endParaRPr lang="en-US"/>
          </a:p>
        </p:txBody>
      </p:sp>
    </p:spTree>
    <p:extLst>
      <p:ext uri="{BB962C8B-B14F-4D97-AF65-F5344CB8AC3E}">
        <p14:creationId xmlns:p14="http://schemas.microsoft.com/office/powerpoint/2010/main" val="3116189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A571C-4803-8B38-4972-57408C3D181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62C41AC-07CF-B345-2890-1EB50BE8B7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8862A90-B04B-FA33-7C7E-1BC4C13E4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089EB84-6255-8AD9-3F25-0A84513601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D354AC5-AD2B-06F9-F030-2D47BF6F654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E50147A-257A-FB51-A53C-CF6B482F22C5}"/>
              </a:ext>
            </a:extLst>
          </p:cNvPr>
          <p:cNvSpPr>
            <a:spLocks noGrp="1"/>
          </p:cNvSpPr>
          <p:nvPr>
            <p:ph type="dt" sz="half" idx="10"/>
          </p:nvPr>
        </p:nvSpPr>
        <p:spPr/>
        <p:txBody>
          <a:bodyPr/>
          <a:lstStyle/>
          <a:p>
            <a:fld id="{B4C3F9DC-4021-429E-B529-2AB69E001F4B}" type="datetimeFigureOut">
              <a:rPr lang="en-US" smtClean="0"/>
              <a:t>7/4/2024</a:t>
            </a:fld>
            <a:endParaRPr lang="en-US"/>
          </a:p>
        </p:txBody>
      </p:sp>
      <p:sp>
        <p:nvSpPr>
          <p:cNvPr id="8" name="Footer Placeholder 7">
            <a:extLst>
              <a:ext uri="{FF2B5EF4-FFF2-40B4-BE49-F238E27FC236}">
                <a16:creationId xmlns:a16="http://schemas.microsoft.com/office/drawing/2014/main" id="{90B88123-17E7-282F-A593-F61B3319FE4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441555D-8C27-FA46-89D9-CA105AB4A37E}"/>
              </a:ext>
            </a:extLst>
          </p:cNvPr>
          <p:cNvSpPr>
            <a:spLocks noGrp="1"/>
          </p:cNvSpPr>
          <p:nvPr>
            <p:ph type="sldNum" sz="quarter" idx="12"/>
          </p:nvPr>
        </p:nvSpPr>
        <p:spPr/>
        <p:txBody>
          <a:bodyPr/>
          <a:lstStyle/>
          <a:p>
            <a:fld id="{5BC4505F-5007-4742-8E4A-7FB5BB47D010}" type="slidenum">
              <a:rPr lang="en-US" smtClean="0"/>
              <a:t>‹#›</a:t>
            </a:fld>
            <a:endParaRPr lang="en-US"/>
          </a:p>
        </p:txBody>
      </p:sp>
    </p:spTree>
    <p:extLst>
      <p:ext uri="{BB962C8B-B14F-4D97-AF65-F5344CB8AC3E}">
        <p14:creationId xmlns:p14="http://schemas.microsoft.com/office/powerpoint/2010/main" val="44923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B5D2C-455B-15C7-9641-D83A47F0E2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F4AFA8D-EF58-4A27-42CB-3E7123932E8E}"/>
              </a:ext>
            </a:extLst>
          </p:cNvPr>
          <p:cNvSpPr>
            <a:spLocks noGrp="1"/>
          </p:cNvSpPr>
          <p:nvPr>
            <p:ph type="dt" sz="half" idx="10"/>
          </p:nvPr>
        </p:nvSpPr>
        <p:spPr/>
        <p:txBody>
          <a:bodyPr/>
          <a:lstStyle/>
          <a:p>
            <a:fld id="{B4C3F9DC-4021-429E-B529-2AB69E001F4B}" type="datetimeFigureOut">
              <a:rPr lang="en-US" smtClean="0"/>
              <a:t>7/4/2024</a:t>
            </a:fld>
            <a:endParaRPr lang="en-US"/>
          </a:p>
        </p:txBody>
      </p:sp>
      <p:sp>
        <p:nvSpPr>
          <p:cNvPr id="4" name="Footer Placeholder 3">
            <a:extLst>
              <a:ext uri="{FF2B5EF4-FFF2-40B4-BE49-F238E27FC236}">
                <a16:creationId xmlns:a16="http://schemas.microsoft.com/office/drawing/2014/main" id="{A72F673A-1CC8-63E4-348F-50C0B428D73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A01D0C3-E800-B689-EAFE-8A2D28C68131}"/>
              </a:ext>
            </a:extLst>
          </p:cNvPr>
          <p:cNvSpPr>
            <a:spLocks noGrp="1"/>
          </p:cNvSpPr>
          <p:nvPr>
            <p:ph type="sldNum" sz="quarter" idx="12"/>
          </p:nvPr>
        </p:nvSpPr>
        <p:spPr/>
        <p:txBody>
          <a:bodyPr/>
          <a:lstStyle/>
          <a:p>
            <a:fld id="{5BC4505F-5007-4742-8E4A-7FB5BB47D010}" type="slidenum">
              <a:rPr lang="en-US" smtClean="0"/>
              <a:t>‹#›</a:t>
            </a:fld>
            <a:endParaRPr lang="en-US"/>
          </a:p>
        </p:txBody>
      </p:sp>
    </p:spTree>
    <p:extLst>
      <p:ext uri="{BB962C8B-B14F-4D97-AF65-F5344CB8AC3E}">
        <p14:creationId xmlns:p14="http://schemas.microsoft.com/office/powerpoint/2010/main" val="4061954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D60C24-285D-2FF0-E0D1-2287847FD75C}"/>
              </a:ext>
            </a:extLst>
          </p:cNvPr>
          <p:cNvSpPr>
            <a:spLocks noGrp="1"/>
          </p:cNvSpPr>
          <p:nvPr>
            <p:ph type="dt" sz="half" idx="10"/>
          </p:nvPr>
        </p:nvSpPr>
        <p:spPr/>
        <p:txBody>
          <a:bodyPr/>
          <a:lstStyle/>
          <a:p>
            <a:fld id="{B4C3F9DC-4021-429E-B529-2AB69E001F4B}" type="datetimeFigureOut">
              <a:rPr lang="en-US" smtClean="0"/>
              <a:t>7/4/2024</a:t>
            </a:fld>
            <a:endParaRPr lang="en-US"/>
          </a:p>
        </p:txBody>
      </p:sp>
      <p:sp>
        <p:nvSpPr>
          <p:cNvPr id="3" name="Footer Placeholder 2">
            <a:extLst>
              <a:ext uri="{FF2B5EF4-FFF2-40B4-BE49-F238E27FC236}">
                <a16:creationId xmlns:a16="http://schemas.microsoft.com/office/drawing/2014/main" id="{4500898F-5693-14F9-4050-D62BE099DB9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EF6AD4-64F2-CA34-2FFF-6CFFA108494A}"/>
              </a:ext>
            </a:extLst>
          </p:cNvPr>
          <p:cNvSpPr>
            <a:spLocks noGrp="1"/>
          </p:cNvSpPr>
          <p:nvPr>
            <p:ph type="sldNum" sz="quarter" idx="12"/>
          </p:nvPr>
        </p:nvSpPr>
        <p:spPr/>
        <p:txBody>
          <a:bodyPr/>
          <a:lstStyle/>
          <a:p>
            <a:fld id="{5BC4505F-5007-4742-8E4A-7FB5BB47D010}" type="slidenum">
              <a:rPr lang="en-US" smtClean="0"/>
              <a:t>‹#›</a:t>
            </a:fld>
            <a:endParaRPr lang="en-US"/>
          </a:p>
        </p:txBody>
      </p:sp>
    </p:spTree>
    <p:extLst>
      <p:ext uri="{BB962C8B-B14F-4D97-AF65-F5344CB8AC3E}">
        <p14:creationId xmlns:p14="http://schemas.microsoft.com/office/powerpoint/2010/main" val="3190497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244BE-2D2A-5595-1EC8-5D9E49CAC4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08F017-30FC-4158-A0F0-06BCBD8C69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E26699F-AF53-A6B5-8CAD-BE2E853DFE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A29162-C3D6-32BB-56B7-7744F7E0517F}"/>
              </a:ext>
            </a:extLst>
          </p:cNvPr>
          <p:cNvSpPr>
            <a:spLocks noGrp="1"/>
          </p:cNvSpPr>
          <p:nvPr>
            <p:ph type="dt" sz="half" idx="10"/>
          </p:nvPr>
        </p:nvSpPr>
        <p:spPr/>
        <p:txBody>
          <a:bodyPr/>
          <a:lstStyle/>
          <a:p>
            <a:fld id="{B4C3F9DC-4021-429E-B529-2AB69E001F4B}" type="datetimeFigureOut">
              <a:rPr lang="en-US" smtClean="0"/>
              <a:t>7/4/2024</a:t>
            </a:fld>
            <a:endParaRPr lang="en-US"/>
          </a:p>
        </p:txBody>
      </p:sp>
      <p:sp>
        <p:nvSpPr>
          <p:cNvPr id="6" name="Footer Placeholder 5">
            <a:extLst>
              <a:ext uri="{FF2B5EF4-FFF2-40B4-BE49-F238E27FC236}">
                <a16:creationId xmlns:a16="http://schemas.microsoft.com/office/drawing/2014/main" id="{544D9F48-426E-2991-3EEE-6FE2DBD482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803F66-3147-E5BB-0C0A-F68C6F7C7DE3}"/>
              </a:ext>
            </a:extLst>
          </p:cNvPr>
          <p:cNvSpPr>
            <a:spLocks noGrp="1"/>
          </p:cNvSpPr>
          <p:nvPr>
            <p:ph type="sldNum" sz="quarter" idx="12"/>
          </p:nvPr>
        </p:nvSpPr>
        <p:spPr/>
        <p:txBody>
          <a:bodyPr/>
          <a:lstStyle/>
          <a:p>
            <a:fld id="{5BC4505F-5007-4742-8E4A-7FB5BB47D010}" type="slidenum">
              <a:rPr lang="en-US" smtClean="0"/>
              <a:t>‹#›</a:t>
            </a:fld>
            <a:endParaRPr lang="en-US"/>
          </a:p>
        </p:txBody>
      </p:sp>
    </p:spTree>
    <p:extLst>
      <p:ext uri="{BB962C8B-B14F-4D97-AF65-F5344CB8AC3E}">
        <p14:creationId xmlns:p14="http://schemas.microsoft.com/office/powerpoint/2010/main" val="516969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DC33D-B2E7-A505-60D4-E630AB0C6A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BA40DB0-DBAB-5A03-8E11-DB032AEB13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585119-474C-412E-5B7F-FAEE5C5DDC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E61FCA-4E4F-A2F0-34F5-E892F379F4D8}"/>
              </a:ext>
            </a:extLst>
          </p:cNvPr>
          <p:cNvSpPr>
            <a:spLocks noGrp="1"/>
          </p:cNvSpPr>
          <p:nvPr>
            <p:ph type="dt" sz="half" idx="10"/>
          </p:nvPr>
        </p:nvSpPr>
        <p:spPr/>
        <p:txBody>
          <a:bodyPr/>
          <a:lstStyle/>
          <a:p>
            <a:fld id="{B4C3F9DC-4021-429E-B529-2AB69E001F4B}" type="datetimeFigureOut">
              <a:rPr lang="en-US" smtClean="0"/>
              <a:t>7/4/2024</a:t>
            </a:fld>
            <a:endParaRPr lang="en-US"/>
          </a:p>
        </p:txBody>
      </p:sp>
      <p:sp>
        <p:nvSpPr>
          <p:cNvPr id="6" name="Footer Placeholder 5">
            <a:extLst>
              <a:ext uri="{FF2B5EF4-FFF2-40B4-BE49-F238E27FC236}">
                <a16:creationId xmlns:a16="http://schemas.microsoft.com/office/drawing/2014/main" id="{F0C72337-0D0D-2F19-1735-AA398D2AFA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34AF78-2096-D639-E098-6BAE141265A6}"/>
              </a:ext>
            </a:extLst>
          </p:cNvPr>
          <p:cNvSpPr>
            <a:spLocks noGrp="1"/>
          </p:cNvSpPr>
          <p:nvPr>
            <p:ph type="sldNum" sz="quarter" idx="12"/>
          </p:nvPr>
        </p:nvSpPr>
        <p:spPr/>
        <p:txBody>
          <a:bodyPr/>
          <a:lstStyle/>
          <a:p>
            <a:fld id="{5BC4505F-5007-4742-8E4A-7FB5BB47D010}" type="slidenum">
              <a:rPr lang="en-US" smtClean="0"/>
              <a:t>‹#›</a:t>
            </a:fld>
            <a:endParaRPr lang="en-US"/>
          </a:p>
        </p:txBody>
      </p:sp>
    </p:spTree>
    <p:extLst>
      <p:ext uri="{BB962C8B-B14F-4D97-AF65-F5344CB8AC3E}">
        <p14:creationId xmlns:p14="http://schemas.microsoft.com/office/powerpoint/2010/main" val="1745133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195BF3D-F04E-B075-D41F-FCC6400E6C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29CCD3C-718B-A7F8-656B-6927C639EE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01140E-DA42-26A8-D8DF-88D56D330D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4C3F9DC-4021-429E-B529-2AB69E001F4B}" type="datetimeFigureOut">
              <a:rPr lang="en-US" smtClean="0"/>
              <a:t>7/4/2024</a:t>
            </a:fld>
            <a:endParaRPr lang="en-US"/>
          </a:p>
        </p:txBody>
      </p:sp>
      <p:sp>
        <p:nvSpPr>
          <p:cNvPr id="5" name="Footer Placeholder 4">
            <a:extLst>
              <a:ext uri="{FF2B5EF4-FFF2-40B4-BE49-F238E27FC236}">
                <a16:creationId xmlns:a16="http://schemas.microsoft.com/office/drawing/2014/main" id="{EF1F61E8-90C1-F8BC-5DA0-2417941214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E05BAB5-B1C6-DE23-2435-7B9EA0A145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BC4505F-5007-4742-8E4A-7FB5BB47D010}" type="slidenum">
              <a:rPr lang="en-US" smtClean="0"/>
              <a:t>‹#›</a:t>
            </a:fld>
            <a:endParaRPr lang="en-US"/>
          </a:p>
        </p:txBody>
      </p:sp>
    </p:spTree>
    <p:extLst>
      <p:ext uri="{BB962C8B-B14F-4D97-AF65-F5344CB8AC3E}">
        <p14:creationId xmlns:p14="http://schemas.microsoft.com/office/powerpoint/2010/main" val="12394007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55111-ECF7-9E06-D950-269849840D7D}"/>
              </a:ext>
            </a:extLst>
          </p:cNvPr>
          <p:cNvSpPr>
            <a:spLocks noGrp="1"/>
          </p:cNvSpPr>
          <p:nvPr>
            <p:ph type="ctrTitle"/>
          </p:nvPr>
        </p:nvSpPr>
        <p:spPr>
          <a:xfrm>
            <a:off x="1524000" y="361335"/>
            <a:ext cx="9144000" cy="3613202"/>
          </a:xfrm>
          <a:solidFill>
            <a:schemeClr val="accent1">
              <a:lumMod val="50000"/>
            </a:schemeClr>
          </a:solidFill>
        </p:spPr>
        <p:style>
          <a:lnRef idx="3">
            <a:schemeClr val="lt1"/>
          </a:lnRef>
          <a:fillRef idx="1">
            <a:schemeClr val="accent1"/>
          </a:fillRef>
          <a:effectRef idx="1">
            <a:schemeClr val="accent1"/>
          </a:effectRef>
          <a:fontRef idx="minor">
            <a:schemeClr val="lt1"/>
          </a:fontRef>
        </p:style>
        <p:txBody>
          <a:bodyPr>
            <a:normAutofit/>
          </a:bodyPr>
          <a:lstStyle/>
          <a:p>
            <a:r>
              <a:rPr lang="en-US" sz="4800" b="1" dirty="0">
                <a:latin typeface="Times New Roman" panose="02020603050405020304" pitchFamily="18" charset="0"/>
                <a:cs typeface="Times New Roman" panose="02020603050405020304" pitchFamily="18" charset="0"/>
              </a:rPr>
              <a:t>APPLICATION OF CONDUCTIVE MOUNTING PADS FOR VIBRATION ANALYSIS IN INTRINSICALLY SAFE ENVIRONMENTS </a:t>
            </a:r>
          </a:p>
        </p:txBody>
      </p:sp>
      <p:sp>
        <p:nvSpPr>
          <p:cNvPr id="3" name="Subtitle 2">
            <a:extLst>
              <a:ext uri="{FF2B5EF4-FFF2-40B4-BE49-F238E27FC236}">
                <a16:creationId xmlns:a16="http://schemas.microsoft.com/office/drawing/2014/main" id="{5769A862-E4E7-2FF3-F0D5-1F0F8E0C0E83}"/>
              </a:ext>
            </a:extLst>
          </p:cNvPr>
          <p:cNvSpPr>
            <a:spLocks noGrp="1"/>
          </p:cNvSpPr>
          <p:nvPr>
            <p:ph type="subTitle" idx="1"/>
          </p:nvPr>
        </p:nvSpPr>
        <p:spPr>
          <a:xfrm>
            <a:off x="1524000" y="4840903"/>
            <a:ext cx="9144000" cy="1655762"/>
          </a:xfrm>
        </p:spPr>
        <p:txBody>
          <a:bodyPr>
            <a:normAutofit/>
          </a:bodyPr>
          <a:lstStyle/>
          <a:p>
            <a:r>
              <a:rPr lang="en-US" sz="3600" b="1" dirty="0">
                <a:solidFill>
                  <a:schemeClr val="tx2">
                    <a:lumMod val="90000"/>
                    <a:lumOff val="10000"/>
                  </a:schemeClr>
                </a:solidFill>
                <a:latin typeface="Times New Roman" panose="02020603050405020304" pitchFamily="18" charset="0"/>
                <a:cs typeface="Times New Roman" panose="02020603050405020304" pitchFamily="18" charset="0"/>
              </a:rPr>
              <a:t>LEVEL 3 – LESSON 4</a:t>
            </a:r>
          </a:p>
        </p:txBody>
      </p:sp>
      <p:pic>
        <p:nvPicPr>
          <p:cNvPr id="5" name="Picture 4" descr="A blue and black logo&#10;&#10;Description automatically generated">
            <a:extLst>
              <a:ext uri="{FF2B5EF4-FFF2-40B4-BE49-F238E27FC236}">
                <a16:creationId xmlns:a16="http://schemas.microsoft.com/office/drawing/2014/main" id="{837B472D-671B-D24A-67E2-6275D09F608B}"/>
              </a:ext>
            </a:extLst>
          </p:cNvPr>
          <p:cNvPicPr>
            <a:picLocks noChangeAspect="1"/>
          </p:cNvPicPr>
          <p:nvPr/>
        </p:nvPicPr>
        <p:blipFill rotWithShape="1">
          <a:blip r:embed="rId2">
            <a:extLst>
              <a:ext uri="{28A0092B-C50C-407E-A947-70E740481C1C}">
                <a14:useLocalDpi xmlns:a14="http://schemas.microsoft.com/office/drawing/2010/main" val="0"/>
              </a:ext>
            </a:extLst>
          </a:blip>
          <a:srcRect t="6295"/>
          <a:stretch/>
        </p:blipFill>
        <p:spPr>
          <a:xfrm>
            <a:off x="8920154" y="6007608"/>
            <a:ext cx="3271846" cy="850392"/>
          </a:xfrm>
          <a:prstGeom prst="rect">
            <a:avLst/>
          </a:prstGeom>
        </p:spPr>
      </p:pic>
    </p:spTree>
    <p:extLst>
      <p:ext uri="{BB962C8B-B14F-4D97-AF65-F5344CB8AC3E}">
        <p14:creationId xmlns:p14="http://schemas.microsoft.com/office/powerpoint/2010/main" val="38516281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51558-707D-0260-DADD-FBA75C934131}"/>
              </a:ext>
            </a:extLst>
          </p:cNvPr>
          <p:cNvSpPr>
            <a:spLocks noGrp="1"/>
          </p:cNvSpPr>
          <p:nvPr>
            <p:ph type="title"/>
          </p:nvPr>
        </p:nvSpPr>
        <p:spPr>
          <a:solidFill>
            <a:schemeClr val="accent1">
              <a:lumMod val="50000"/>
            </a:schemeClr>
          </a:solidFill>
        </p:spPr>
        <p:style>
          <a:lnRef idx="3">
            <a:schemeClr val="lt1"/>
          </a:lnRef>
          <a:fillRef idx="1">
            <a:schemeClr val="accent1"/>
          </a:fillRef>
          <a:effectRef idx="1">
            <a:schemeClr val="accent1"/>
          </a:effectRef>
          <a:fontRef idx="minor">
            <a:schemeClr val="lt1"/>
          </a:fontRef>
        </p:style>
        <p:txBody>
          <a:bodyPr/>
          <a:lstStyle/>
          <a:p>
            <a:pPr algn="ctr"/>
            <a:r>
              <a:rPr lang="en-US" sz="4400" b="1" dirty="0">
                <a:latin typeface="Times New Roman" panose="02020603050405020304" pitchFamily="18" charset="0"/>
                <a:cs typeface="Times New Roman" panose="02020603050405020304" pitchFamily="18" charset="0"/>
              </a:rPr>
              <a:t>FIN MOUNT PADS – CONDUCTIVE EPOXY MOUNTING PROCEDURE</a:t>
            </a:r>
            <a:endParaRPr lang="en-US" dirty="0"/>
          </a:p>
        </p:txBody>
      </p:sp>
      <p:sp>
        <p:nvSpPr>
          <p:cNvPr id="3" name="Content Placeholder 2">
            <a:extLst>
              <a:ext uri="{FF2B5EF4-FFF2-40B4-BE49-F238E27FC236}">
                <a16:creationId xmlns:a16="http://schemas.microsoft.com/office/drawing/2014/main" id="{77524176-2886-0646-B123-BA3F09EC3E00}"/>
              </a:ext>
            </a:extLst>
          </p:cNvPr>
          <p:cNvSpPr>
            <a:spLocks noGrp="1"/>
          </p:cNvSpPr>
          <p:nvPr>
            <p:ph idx="1"/>
          </p:nvPr>
        </p:nvSpPr>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Mix the TIGA 901 and apply it into the valley between the two motor fins. Set the tip of the fin mount pad in the TIGA 901 and temporarily fix it in place for the 24 hour curing cycle. Make sure that only the tip of the fin mount pad is touching the motor case, and that clear space exists on the sides and top of the fin mount pad. An example is shown below:</a:t>
            </a:r>
          </a:p>
        </p:txBody>
      </p:sp>
      <p:pic>
        <p:nvPicPr>
          <p:cNvPr id="5" name="Picture 4">
            <a:extLst>
              <a:ext uri="{FF2B5EF4-FFF2-40B4-BE49-F238E27FC236}">
                <a16:creationId xmlns:a16="http://schemas.microsoft.com/office/drawing/2014/main" id="{1CD22906-CC9E-ADFA-89E9-B4C6B139B17B}"/>
              </a:ext>
            </a:extLst>
          </p:cNvPr>
          <p:cNvPicPr>
            <a:picLocks noChangeAspect="1"/>
          </p:cNvPicPr>
          <p:nvPr/>
        </p:nvPicPr>
        <p:blipFill>
          <a:blip r:embed="rId2">
            <a:extLst>
              <a:ext uri="{BEBA8EAE-BF5A-486C-A8C5-ECC9F3942E4B}">
                <a14:imgProps xmlns:a14="http://schemas.microsoft.com/office/drawing/2010/main">
                  <a14:imgLayer r:embed="rId3">
                    <a14:imgEffect>
                      <a14:sharpenSoften amount="25000"/>
                    </a14:imgEffect>
                  </a14:imgLayer>
                </a14:imgProps>
              </a:ext>
            </a:extLst>
          </a:blip>
          <a:stretch>
            <a:fillRect/>
          </a:stretch>
        </p:blipFill>
        <p:spPr>
          <a:xfrm>
            <a:off x="1992862" y="3598607"/>
            <a:ext cx="7929009" cy="2344994"/>
          </a:xfrm>
          <a:prstGeom prst="rect">
            <a:avLst/>
          </a:prstGeom>
        </p:spPr>
      </p:pic>
      <p:pic>
        <p:nvPicPr>
          <p:cNvPr id="6" name="Picture 5" descr="A blue and black logo&#10;&#10;Description automatically generated">
            <a:extLst>
              <a:ext uri="{FF2B5EF4-FFF2-40B4-BE49-F238E27FC236}">
                <a16:creationId xmlns:a16="http://schemas.microsoft.com/office/drawing/2014/main" id="{A1B116AA-C574-8DC3-3511-E4EB7040AA9B}"/>
              </a:ext>
            </a:extLst>
          </p:cNvPr>
          <p:cNvPicPr>
            <a:picLocks noChangeAspect="1"/>
          </p:cNvPicPr>
          <p:nvPr/>
        </p:nvPicPr>
        <p:blipFill rotWithShape="1">
          <a:blip r:embed="rId4">
            <a:extLst>
              <a:ext uri="{28A0092B-C50C-407E-A947-70E740481C1C}">
                <a14:useLocalDpi xmlns:a14="http://schemas.microsoft.com/office/drawing/2010/main" val="0"/>
              </a:ext>
            </a:extLst>
          </a:blip>
          <a:srcRect t="6295"/>
          <a:stretch/>
        </p:blipFill>
        <p:spPr>
          <a:xfrm>
            <a:off x="8920154" y="6007608"/>
            <a:ext cx="3271846" cy="850392"/>
          </a:xfrm>
          <a:prstGeom prst="rect">
            <a:avLst/>
          </a:prstGeom>
        </p:spPr>
      </p:pic>
    </p:spTree>
    <p:extLst>
      <p:ext uri="{BB962C8B-B14F-4D97-AF65-F5344CB8AC3E}">
        <p14:creationId xmlns:p14="http://schemas.microsoft.com/office/powerpoint/2010/main" val="536430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CBD7-2245-7789-733B-F8F47B991FE0}"/>
              </a:ext>
            </a:extLst>
          </p:cNvPr>
          <p:cNvSpPr>
            <a:spLocks noGrp="1"/>
          </p:cNvSpPr>
          <p:nvPr>
            <p:ph type="title"/>
          </p:nvPr>
        </p:nvSpPr>
        <p:spPr>
          <a:solidFill>
            <a:schemeClr val="accent1">
              <a:lumMod val="50000"/>
            </a:schemeClr>
          </a:solidFill>
        </p:spPr>
        <p:style>
          <a:lnRef idx="3">
            <a:schemeClr val="lt1"/>
          </a:lnRef>
          <a:fillRef idx="1">
            <a:schemeClr val="accent1"/>
          </a:fillRef>
          <a:effectRef idx="1">
            <a:schemeClr val="accent1"/>
          </a:effectRef>
          <a:fontRef idx="minor">
            <a:schemeClr val="lt1"/>
          </a:fontRef>
        </p:style>
        <p:txBody>
          <a:bodyPr/>
          <a:lstStyle/>
          <a:p>
            <a:pPr algn="ctr"/>
            <a:r>
              <a:rPr lang="en-US" sz="4400" b="1" dirty="0">
                <a:latin typeface="Times New Roman" panose="02020603050405020304" pitchFamily="18" charset="0"/>
                <a:cs typeface="Times New Roman" panose="02020603050405020304" pitchFamily="18" charset="0"/>
              </a:rPr>
              <a:t>FIN MOUNT PADS – CONDUCTIVE EPOXY MOUNTING PROCEDURE</a:t>
            </a:r>
            <a:endParaRPr lang="en-US" dirty="0"/>
          </a:p>
        </p:txBody>
      </p:sp>
      <p:sp>
        <p:nvSpPr>
          <p:cNvPr id="3" name="Content Placeholder 2">
            <a:extLst>
              <a:ext uri="{FF2B5EF4-FFF2-40B4-BE49-F238E27FC236}">
                <a16:creationId xmlns:a16="http://schemas.microsoft.com/office/drawing/2014/main" id="{146367E6-2685-1599-7B8F-091151A2694D}"/>
              </a:ext>
            </a:extLst>
          </p:cNvPr>
          <p:cNvSpPr>
            <a:spLocks noGrp="1"/>
          </p:cNvSpPr>
          <p:nvPr>
            <p:ph idx="1"/>
          </p:nvPr>
        </p:nvSpPr>
        <p:spPr>
          <a:xfrm>
            <a:off x="838200" y="1825624"/>
            <a:ext cx="5613215" cy="5032376"/>
          </a:xfrm>
        </p:spPr>
        <p:txBody>
          <a:bodyPr>
            <a:normAutofit fontScale="92500"/>
          </a:bodyPr>
          <a:lstStyle/>
          <a:p>
            <a:r>
              <a:rPr lang="en-US" dirty="0">
                <a:latin typeface="Times New Roman" panose="02020603050405020304" pitchFamily="18" charset="0"/>
                <a:cs typeface="Times New Roman" panose="02020603050405020304" pitchFamily="18" charset="0"/>
              </a:rPr>
              <a:t>After the 24 hour curing cycle, the </a:t>
            </a:r>
            <a:r>
              <a:rPr lang="en-US" b="1" dirty="0" err="1">
                <a:latin typeface="Times New Roman" panose="02020603050405020304" pitchFamily="18" charset="0"/>
                <a:cs typeface="Times New Roman" panose="02020603050405020304" pitchFamily="18" charset="0"/>
              </a:rPr>
              <a:t>Devcon</a:t>
            </a:r>
            <a:r>
              <a:rPr lang="en-US" b="1" dirty="0">
                <a:latin typeface="Times New Roman" panose="02020603050405020304" pitchFamily="18" charset="0"/>
                <a:cs typeface="Times New Roman" panose="02020603050405020304" pitchFamily="18" charset="0"/>
              </a:rPr>
              <a:t> Plastic Welder can be added to fill the voids </a:t>
            </a:r>
            <a:r>
              <a:rPr lang="en-US" dirty="0">
                <a:latin typeface="Times New Roman" panose="02020603050405020304" pitchFamily="18" charset="0"/>
                <a:cs typeface="Times New Roman" panose="02020603050405020304" pitchFamily="18" charset="0"/>
              </a:rPr>
              <a:t>between the walls of the motor fins and the fin mount pad. </a:t>
            </a:r>
          </a:p>
          <a:p>
            <a:r>
              <a:rPr lang="en-US" dirty="0">
                <a:latin typeface="Times New Roman" panose="02020603050405020304" pitchFamily="18" charset="0"/>
                <a:cs typeface="Times New Roman" panose="02020603050405020304" pitchFamily="18" charset="0"/>
              </a:rPr>
              <a:t>This provides added strength to the mounting, but </a:t>
            </a:r>
            <a:r>
              <a:rPr lang="en-US" b="1" dirty="0">
                <a:latin typeface="Times New Roman" panose="02020603050405020304" pitchFamily="18" charset="0"/>
                <a:cs typeface="Times New Roman" panose="02020603050405020304" pitchFamily="18" charset="0"/>
              </a:rPr>
              <a:t>does not compromise the conducive bond </a:t>
            </a:r>
            <a:r>
              <a:rPr lang="en-US" dirty="0">
                <a:latin typeface="Times New Roman" panose="02020603050405020304" pitchFamily="18" charset="0"/>
                <a:cs typeface="Times New Roman" panose="02020603050405020304" pitchFamily="18" charset="0"/>
              </a:rPr>
              <a:t>that was established with the TIGA 901. </a:t>
            </a:r>
          </a:p>
          <a:p>
            <a:r>
              <a:rPr lang="en-US" dirty="0">
                <a:latin typeface="Times New Roman" panose="02020603050405020304" pitchFamily="18" charset="0"/>
                <a:cs typeface="Times New Roman" panose="02020603050405020304" pitchFamily="18" charset="0"/>
              </a:rPr>
              <a:t>This </a:t>
            </a:r>
            <a:r>
              <a:rPr lang="en-US" b="1" dirty="0">
                <a:latin typeface="Times New Roman" panose="02020603050405020304" pitchFamily="18" charset="0"/>
                <a:cs typeface="Times New Roman" panose="02020603050405020304" pitchFamily="18" charset="0"/>
              </a:rPr>
              <a:t>secondary epoxy fill will reduce the mounting costs and provide side wall support</a:t>
            </a:r>
            <a:r>
              <a:rPr lang="en-US" dirty="0">
                <a:latin typeface="Times New Roman" panose="02020603050405020304" pitchFamily="18" charset="0"/>
                <a:cs typeface="Times New Roman" panose="02020603050405020304" pitchFamily="18" charset="0"/>
              </a:rPr>
              <a:t>, as shown to the left.</a:t>
            </a:r>
          </a:p>
        </p:txBody>
      </p:sp>
      <p:pic>
        <p:nvPicPr>
          <p:cNvPr id="5" name="Picture 4">
            <a:extLst>
              <a:ext uri="{FF2B5EF4-FFF2-40B4-BE49-F238E27FC236}">
                <a16:creationId xmlns:a16="http://schemas.microsoft.com/office/drawing/2014/main" id="{115A9DBD-8A87-4A99-8F00-D8A68E3F2B31}"/>
              </a:ext>
            </a:extLst>
          </p:cNvPr>
          <p:cNvPicPr>
            <a:picLocks noChangeAspect="1"/>
          </p:cNvPicPr>
          <p:nvPr/>
        </p:nvPicPr>
        <p:blipFill>
          <a:blip r:embed="rId2">
            <a:extLst>
              <a:ext uri="{BEBA8EAE-BF5A-486C-A8C5-ECC9F3942E4B}">
                <a14:imgProps xmlns:a14="http://schemas.microsoft.com/office/drawing/2010/main">
                  <a14:imgLayer r:embed="rId3">
                    <a14:imgEffect>
                      <a14:sharpenSoften amount="25000"/>
                    </a14:imgEffect>
                  </a14:imgLayer>
                </a14:imgProps>
              </a:ext>
            </a:extLst>
          </a:blip>
          <a:stretch>
            <a:fillRect/>
          </a:stretch>
        </p:blipFill>
        <p:spPr>
          <a:xfrm>
            <a:off x="6451415" y="2023139"/>
            <a:ext cx="5740585" cy="2318673"/>
          </a:xfrm>
          <a:prstGeom prst="rect">
            <a:avLst/>
          </a:prstGeom>
        </p:spPr>
      </p:pic>
      <p:pic>
        <p:nvPicPr>
          <p:cNvPr id="6" name="Picture 5" descr="A blue and black logo&#10;&#10;Description automatically generated">
            <a:extLst>
              <a:ext uri="{FF2B5EF4-FFF2-40B4-BE49-F238E27FC236}">
                <a16:creationId xmlns:a16="http://schemas.microsoft.com/office/drawing/2014/main" id="{247D81B4-51E7-D5CD-E0F7-F01B539865CB}"/>
              </a:ext>
            </a:extLst>
          </p:cNvPr>
          <p:cNvPicPr>
            <a:picLocks noChangeAspect="1"/>
          </p:cNvPicPr>
          <p:nvPr/>
        </p:nvPicPr>
        <p:blipFill rotWithShape="1">
          <a:blip r:embed="rId4">
            <a:extLst>
              <a:ext uri="{28A0092B-C50C-407E-A947-70E740481C1C}">
                <a14:useLocalDpi xmlns:a14="http://schemas.microsoft.com/office/drawing/2010/main" val="0"/>
              </a:ext>
            </a:extLst>
          </a:blip>
          <a:srcRect t="6295"/>
          <a:stretch/>
        </p:blipFill>
        <p:spPr>
          <a:xfrm>
            <a:off x="8920154" y="6007608"/>
            <a:ext cx="3271846" cy="850392"/>
          </a:xfrm>
          <a:prstGeom prst="rect">
            <a:avLst/>
          </a:prstGeom>
        </p:spPr>
      </p:pic>
    </p:spTree>
    <p:extLst>
      <p:ext uri="{BB962C8B-B14F-4D97-AF65-F5344CB8AC3E}">
        <p14:creationId xmlns:p14="http://schemas.microsoft.com/office/powerpoint/2010/main" val="1003894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A7B6C-025E-7AC5-8C46-B61D4D336F2C}"/>
              </a:ext>
            </a:extLst>
          </p:cNvPr>
          <p:cNvSpPr>
            <a:spLocks noGrp="1"/>
          </p:cNvSpPr>
          <p:nvPr>
            <p:ph type="title"/>
          </p:nvPr>
        </p:nvSpPr>
        <p:spPr>
          <a:solidFill>
            <a:schemeClr val="accent1">
              <a:lumMod val="50000"/>
            </a:schemeClr>
          </a:solidFill>
        </p:spPr>
        <p:style>
          <a:lnRef idx="3">
            <a:schemeClr val="lt1"/>
          </a:lnRef>
          <a:fillRef idx="1">
            <a:schemeClr val="accent1"/>
          </a:fillRef>
          <a:effectRef idx="1">
            <a:schemeClr val="accent1"/>
          </a:effectRef>
          <a:fontRef idx="minor">
            <a:schemeClr val="lt1"/>
          </a:fontRef>
        </p:style>
        <p:txBody>
          <a:bodyPr/>
          <a:lstStyle/>
          <a:p>
            <a:pPr algn="ctr"/>
            <a:r>
              <a:rPr lang="en-US" sz="4400" b="1" dirty="0">
                <a:latin typeface="Times New Roman" panose="02020603050405020304" pitchFamily="18" charset="0"/>
                <a:cs typeface="Times New Roman" panose="02020603050405020304" pitchFamily="18" charset="0"/>
              </a:rPr>
              <a:t>FIN MOUNT PADS – CONDUCTIVE EPOXY MOUNTING PROCEDURE</a:t>
            </a:r>
            <a:endParaRPr lang="en-US" dirty="0"/>
          </a:p>
        </p:txBody>
      </p:sp>
      <p:sp>
        <p:nvSpPr>
          <p:cNvPr id="3" name="Content Placeholder 2">
            <a:extLst>
              <a:ext uri="{FF2B5EF4-FFF2-40B4-BE49-F238E27FC236}">
                <a16:creationId xmlns:a16="http://schemas.microsoft.com/office/drawing/2014/main" id="{CA14EBD2-A0BF-92A1-3160-4245204434A3}"/>
              </a:ext>
            </a:extLst>
          </p:cNvPr>
          <p:cNvSpPr>
            <a:spLocks noGrp="1"/>
          </p:cNvSpPr>
          <p:nvPr>
            <p:ph idx="1"/>
          </p:nvPr>
        </p:nvSpPr>
        <p:spPr>
          <a:xfrm>
            <a:off x="838201" y="1825624"/>
            <a:ext cx="6255773" cy="5032375"/>
          </a:xfrm>
        </p:spPr>
        <p:txBody>
          <a:bodyPr/>
          <a:lstStyle/>
          <a:p>
            <a:pPr marL="0" indent="0">
              <a:buNone/>
            </a:pPr>
            <a:r>
              <a:rPr lang="en-US" dirty="0">
                <a:latin typeface="Times New Roman" panose="02020603050405020304" pitchFamily="18" charset="0"/>
                <a:cs typeface="Times New Roman" panose="02020603050405020304" pitchFamily="18" charset="0"/>
              </a:rPr>
              <a:t>In tight locations the </a:t>
            </a:r>
            <a:r>
              <a:rPr lang="en-US" dirty="0" err="1">
                <a:latin typeface="Times New Roman" panose="02020603050405020304" pitchFamily="18" charset="0"/>
                <a:cs typeface="Times New Roman" panose="02020603050405020304" pitchFamily="18" charset="0"/>
              </a:rPr>
              <a:t>Devcon</a:t>
            </a:r>
            <a:r>
              <a:rPr lang="en-US" dirty="0">
                <a:latin typeface="Times New Roman" panose="02020603050405020304" pitchFamily="18" charset="0"/>
                <a:cs typeface="Times New Roman" panose="02020603050405020304" pitchFamily="18" charset="0"/>
              </a:rPr>
              <a:t> Plastic Welder could be applied with a syringe and taper tip to facilitate filling the voids between the walls of the motor fins and the fin mount pad. Once the </a:t>
            </a:r>
            <a:r>
              <a:rPr lang="en-US" dirty="0" err="1">
                <a:latin typeface="Times New Roman" panose="02020603050405020304" pitchFamily="18" charset="0"/>
                <a:cs typeface="Times New Roman" panose="02020603050405020304" pitchFamily="18" charset="0"/>
              </a:rPr>
              <a:t>Devcon</a:t>
            </a:r>
            <a:r>
              <a:rPr lang="en-US" dirty="0">
                <a:latin typeface="Times New Roman" panose="02020603050405020304" pitchFamily="18" charset="0"/>
                <a:cs typeface="Times New Roman" panose="02020603050405020304" pitchFamily="18" charset="0"/>
              </a:rPr>
              <a:t> Plastic Welder has cured (approximately 5-10 minutes), any bare metal may be painted, and the accelerometer may be mounted. Below are examples of mounting a top exit or side exit accelerometer on the motor fin mount pad.</a:t>
            </a:r>
          </a:p>
        </p:txBody>
      </p:sp>
      <p:pic>
        <p:nvPicPr>
          <p:cNvPr id="5" name="Picture 4">
            <a:extLst>
              <a:ext uri="{FF2B5EF4-FFF2-40B4-BE49-F238E27FC236}">
                <a16:creationId xmlns:a16="http://schemas.microsoft.com/office/drawing/2014/main" id="{659D9113-A5E5-7103-AEF9-EE3125FEB124}"/>
              </a:ext>
            </a:extLst>
          </p:cNvPr>
          <p:cNvPicPr>
            <a:picLocks noChangeAspect="1"/>
          </p:cNvPicPr>
          <p:nvPr/>
        </p:nvPicPr>
        <p:blipFill>
          <a:blip r:embed="rId2">
            <a:extLst>
              <a:ext uri="{BEBA8EAE-BF5A-486C-A8C5-ECC9F3942E4B}">
                <a14:imgProps xmlns:a14="http://schemas.microsoft.com/office/drawing/2010/main">
                  <a14:imgLayer r:embed="rId3">
                    <a14:imgEffect>
                      <a14:sharpenSoften amount="25000"/>
                    </a14:imgEffect>
                  </a14:imgLayer>
                </a14:imgProps>
              </a:ext>
            </a:extLst>
          </a:blip>
          <a:stretch>
            <a:fillRect/>
          </a:stretch>
        </p:blipFill>
        <p:spPr>
          <a:xfrm>
            <a:off x="6828504" y="2061598"/>
            <a:ext cx="5366796" cy="2893860"/>
          </a:xfrm>
          <a:prstGeom prst="rect">
            <a:avLst/>
          </a:prstGeom>
        </p:spPr>
      </p:pic>
      <p:pic>
        <p:nvPicPr>
          <p:cNvPr id="6" name="Picture 5" descr="A blue and black logo&#10;&#10;Description automatically generated">
            <a:extLst>
              <a:ext uri="{FF2B5EF4-FFF2-40B4-BE49-F238E27FC236}">
                <a16:creationId xmlns:a16="http://schemas.microsoft.com/office/drawing/2014/main" id="{37F8546F-BE7F-C5A9-54A7-6DCD6D803E75}"/>
              </a:ext>
            </a:extLst>
          </p:cNvPr>
          <p:cNvPicPr>
            <a:picLocks noChangeAspect="1"/>
          </p:cNvPicPr>
          <p:nvPr/>
        </p:nvPicPr>
        <p:blipFill rotWithShape="1">
          <a:blip r:embed="rId4">
            <a:extLst>
              <a:ext uri="{28A0092B-C50C-407E-A947-70E740481C1C}">
                <a14:useLocalDpi xmlns:a14="http://schemas.microsoft.com/office/drawing/2010/main" val="0"/>
              </a:ext>
            </a:extLst>
          </a:blip>
          <a:srcRect t="6295"/>
          <a:stretch/>
        </p:blipFill>
        <p:spPr>
          <a:xfrm>
            <a:off x="8920154" y="6007608"/>
            <a:ext cx="3271846" cy="850392"/>
          </a:xfrm>
          <a:prstGeom prst="rect">
            <a:avLst/>
          </a:prstGeom>
        </p:spPr>
      </p:pic>
    </p:spTree>
    <p:extLst>
      <p:ext uri="{BB962C8B-B14F-4D97-AF65-F5344CB8AC3E}">
        <p14:creationId xmlns:p14="http://schemas.microsoft.com/office/powerpoint/2010/main" val="21036825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7DABD-DD3D-1343-7C1C-A3BB45D594EA}"/>
              </a:ext>
            </a:extLst>
          </p:cNvPr>
          <p:cNvSpPr>
            <a:spLocks noGrp="1"/>
          </p:cNvSpPr>
          <p:nvPr>
            <p:ph type="title"/>
          </p:nvPr>
        </p:nvSpPr>
        <p:spPr>
          <a:solidFill>
            <a:schemeClr val="accent1">
              <a:lumMod val="50000"/>
            </a:schemeClr>
          </a:solidFill>
        </p:spPr>
        <p:style>
          <a:lnRef idx="3">
            <a:schemeClr val="lt1"/>
          </a:lnRef>
          <a:fillRef idx="1">
            <a:schemeClr val="accent1"/>
          </a:fillRef>
          <a:effectRef idx="1">
            <a:schemeClr val="accent1"/>
          </a:effectRef>
          <a:fontRef idx="minor">
            <a:schemeClr val="lt1"/>
          </a:fontRef>
        </p:style>
        <p:txBody>
          <a:bodyPr/>
          <a:lstStyle/>
          <a:p>
            <a:pPr algn="ctr"/>
            <a:r>
              <a:rPr lang="en-US" b="1" dirty="0">
                <a:latin typeface="Times New Roman" panose="02020603050405020304" pitchFamily="18" charset="0"/>
                <a:cs typeface="Times New Roman" panose="02020603050405020304" pitchFamily="18" charset="0"/>
              </a:rPr>
              <a:t>CONCLUSION</a:t>
            </a:r>
          </a:p>
        </p:txBody>
      </p:sp>
      <p:sp>
        <p:nvSpPr>
          <p:cNvPr id="3" name="Content Placeholder 2">
            <a:extLst>
              <a:ext uri="{FF2B5EF4-FFF2-40B4-BE49-F238E27FC236}">
                <a16:creationId xmlns:a16="http://schemas.microsoft.com/office/drawing/2014/main" id="{DD66E4BD-BFF2-EA85-B763-ECBF226CE65D}"/>
              </a:ext>
            </a:extLst>
          </p:cNvPr>
          <p:cNvSpPr>
            <a:spLocks noGrp="1"/>
          </p:cNvSpPr>
          <p:nvPr>
            <p:ph idx="1"/>
          </p:nvPr>
        </p:nvSpPr>
        <p:spPr/>
        <p:txBody>
          <a:bodyPr/>
          <a:lstStyle/>
          <a:p>
            <a:pPr marL="0" indent="0">
              <a:buNone/>
            </a:pPr>
            <a:r>
              <a:rPr lang="en-US" dirty="0">
                <a:latin typeface="Times New Roman" panose="02020603050405020304" pitchFamily="18" charset="0"/>
                <a:cs typeface="Times New Roman" panose="02020603050405020304" pitchFamily="18" charset="0"/>
              </a:rPr>
              <a:t>A successful accelerometer mounting has been achieved without altering the physical structure of the motor. </a:t>
            </a:r>
          </a:p>
          <a:p>
            <a:pPr marL="0" indent="0">
              <a:buNone/>
            </a:pPr>
            <a:r>
              <a:rPr lang="en-US" dirty="0">
                <a:latin typeface="Times New Roman" panose="02020603050405020304" pitchFamily="18" charset="0"/>
                <a:cs typeface="Times New Roman" panose="02020603050405020304" pitchFamily="18" charset="0"/>
              </a:rPr>
              <a:t>Utilizing TIGA 901 and </a:t>
            </a:r>
            <a:r>
              <a:rPr lang="en-US" dirty="0" err="1">
                <a:latin typeface="Times New Roman" panose="02020603050405020304" pitchFamily="18" charset="0"/>
                <a:cs typeface="Times New Roman" panose="02020603050405020304" pitchFamily="18" charset="0"/>
              </a:rPr>
              <a:t>Devcon</a:t>
            </a:r>
            <a:r>
              <a:rPr lang="en-US" dirty="0">
                <a:latin typeface="Times New Roman" panose="02020603050405020304" pitchFamily="18" charset="0"/>
                <a:cs typeface="Times New Roman" panose="02020603050405020304" pitchFamily="18" charset="0"/>
              </a:rPr>
              <a:t> Plastic Welder has provided a conductive mounting method at the lowest possible cost with added strength to support the fin mount pad. </a:t>
            </a:r>
          </a:p>
          <a:p>
            <a:pPr marL="0" indent="0">
              <a:buNone/>
            </a:pPr>
            <a:r>
              <a:rPr lang="en-US" dirty="0">
                <a:latin typeface="Times New Roman" panose="02020603050405020304" pitchFamily="18" charset="0"/>
                <a:cs typeface="Times New Roman" panose="02020603050405020304" pitchFamily="18" charset="0"/>
              </a:rPr>
              <a:t>The actual measured resistance between the fin mount pad and the motor case ranged from 0.1 to 0.2 ohms, and provides safe mounting of the accelerometer in an intrinsically safe (IS) environment</a:t>
            </a:r>
          </a:p>
        </p:txBody>
      </p:sp>
      <p:pic>
        <p:nvPicPr>
          <p:cNvPr id="4" name="Picture 3" descr="A blue and black logo&#10;&#10;Description automatically generated">
            <a:extLst>
              <a:ext uri="{FF2B5EF4-FFF2-40B4-BE49-F238E27FC236}">
                <a16:creationId xmlns:a16="http://schemas.microsoft.com/office/drawing/2014/main" id="{DA322C1F-20CE-B9DD-058D-79D4BFDBEF57}"/>
              </a:ext>
            </a:extLst>
          </p:cNvPr>
          <p:cNvPicPr>
            <a:picLocks noChangeAspect="1"/>
          </p:cNvPicPr>
          <p:nvPr/>
        </p:nvPicPr>
        <p:blipFill rotWithShape="1">
          <a:blip r:embed="rId2">
            <a:extLst>
              <a:ext uri="{28A0092B-C50C-407E-A947-70E740481C1C}">
                <a14:useLocalDpi xmlns:a14="http://schemas.microsoft.com/office/drawing/2010/main" val="0"/>
              </a:ext>
            </a:extLst>
          </a:blip>
          <a:srcRect t="6295"/>
          <a:stretch/>
        </p:blipFill>
        <p:spPr>
          <a:xfrm>
            <a:off x="8920154" y="6007608"/>
            <a:ext cx="3271846" cy="850392"/>
          </a:xfrm>
          <a:prstGeom prst="rect">
            <a:avLst/>
          </a:prstGeom>
        </p:spPr>
      </p:pic>
    </p:spTree>
    <p:extLst>
      <p:ext uri="{BB962C8B-B14F-4D97-AF65-F5344CB8AC3E}">
        <p14:creationId xmlns:p14="http://schemas.microsoft.com/office/powerpoint/2010/main" val="863409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5DB3719-6FDC-4E5D-891D-FF40B7300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5B9BC0-ADE4-8147-21C9-C7CFF0AE6B15}"/>
              </a:ext>
            </a:extLst>
          </p:cNvPr>
          <p:cNvSpPr>
            <a:spLocks noGrp="1"/>
          </p:cNvSpPr>
          <p:nvPr>
            <p:ph type="title"/>
          </p:nvPr>
        </p:nvSpPr>
        <p:spPr>
          <a:xfrm>
            <a:off x="838200" y="365125"/>
            <a:ext cx="10515600" cy="1325563"/>
          </a:xfrm>
          <a:solidFill>
            <a:schemeClr val="accent1">
              <a:lumMod val="50000"/>
            </a:schemeClr>
          </a:solidFill>
        </p:spPr>
        <p:style>
          <a:lnRef idx="3">
            <a:schemeClr val="lt1"/>
          </a:lnRef>
          <a:fillRef idx="1">
            <a:schemeClr val="accent1"/>
          </a:fillRef>
          <a:effectRef idx="1">
            <a:schemeClr val="accent1"/>
          </a:effectRef>
          <a:fontRef idx="minor">
            <a:schemeClr val="lt1"/>
          </a:fontRef>
        </p:style>
        <p:txBody>
          <a:bodyPr>
            <a:normAutofit/>
          </a:bodyPr>
          <a:lstStyle/>
          <a:p>
            <a:r>
              <a:rPr lang="en-US" sz="5400" b="1" dirty="0">
                <a:latin typeface="Times New Roman" panose="02020603050405020304" pitchFamily="18" charset="0"/>
                <a:cs typeface="Times New Roman" panose="02020603050405020304" pitchFamily="18" charset="0"/>
              </a:rPr>
              <a:t>THANK YOU!</a:t>
            </a:r>
          </a:p>
        </p:txBody>
      </p:sp>
      <p:sp>
        <p:nvSpPr>
          <p:cNvPr id="11" name="sketch line">
            <a:extLst>
              <a:ext uri="{FF2B5EF4-FFF2-40B4-BE49-F238E27FC236}">
                <a16:creationId xmlns:a16="http://schemas.microsoft.com/office/drawing/2014/main" id="{E0CBAC23-2E3F-4A90-BA59-F8299F6A5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1865313"/>
            <a:ext cx="10424160" cy="18288"/>
          </a:xfrm>
          <a:custGeom>
            <a:avLst/>
            <a:gdLst>
              <a:gd name="connsiteX0" fmla="*/ 0 w 10424160"/>
              <a:gd name="connsiteY0" fmla="*/ 0 h 18288"/>
              <a:gd name="connsiteX1" fmla="*/ 903427 w 10424160"/>
              <a:gd name="connsiteY1" fmla="*/ 0 h 18288"/>
              <a:gd name="connsiteX2" fmla="*/ 1389888 w 10424160"/>
              <a:gd name="connsiteY2" fmla="*/ 0 h 18288"/>
              <a:gd name="connsiteX3" fmla="*/ 2189074 w 10424160"/>
              <a:gd name="connsiteY3" fmla="*/ 0 h 18288"/>
              <a:gd name="connsiteX4" fmla="*/ 2675534 w 10424160"/>
              <a:gd name="connsiteY4" fmla="*/ 0 h 18288"/>
              <a:gd name="connsiteX5" fmla="*/ 3370478 w 10424160"/>
              <a:gd name="connsiteY5" fmla="*/ 0 h 18288"/>
              <a:gd name="connsiteX6" fmla="*/ 4169664 w 10424160"/>
              <a:gd name="connsiteY6" fmla="*/ 0 h 18288"/>
              <a:gd name="connsiteX7" fmla="*/ 4551883 w 10424160"/>
              <a:gd name="connsiteY7" fmla="*/ 0 h 18288"/>
              <a:gd name="connsiteX8" fmla="*/ 4934102 w 10424160"/>
              <a:gd name="connsiteY8" fmla="*/ 0 h 18288"/>
              <a:gd name="connsiteX9" fmla="*/ 5837530 w 10424160"/>
              <a:gd name="connsiteY9" fmla="*/ 0 h 18288"/>
              <a:gd name="connsiteX10" fmla="*/ 6532474 w 10424160"/>
              <a:gd name="connsiteY10" fmla="*/ 0 h 18288"/>
              <a:gd name="connsiteX11" fmla="*/ 6914693 w 10424160"/>
              <a:gd name="connsiteY11" fmla="*/ 0 h 18288"/>
              <a:gd name="connsiteX12" fmla="*/ 7609637 w 10424160"/>
              <a:gd name="connsiteY12" fmla="*/ 0 h 18288"/>
              <a:gd name="connsiteX13" fmla="*/ 8513064 w 10424160"/>
              <a:gd name="connsiteY13" fmla="*/ 0 h 18288"/>
              <a:gd name="connsiteX14" fmla="*/ 9103766 w 10424160"/>
              <a:gd name="connsiteY14" fmla="*/ 0 h 18288"/>
              <a:gd name="connsiteX15" fmla="*/ 9694469 w 10424160"/>
              <a:gd name="connsiteY15" fmla="*/ 0 h 18288"/>
              <a:gd name="connsiteX16" fmla="*/ 10424160 w 10424160"/>
              <a:gd name="connsiteY16" fmla="*/ 0 h 18288"/>
              <a:gd name="connsiteX17" fmla="*/ 10424160 w 10424160"/>
              <a:gd name="connsiteY17" fmla="*/ 18288 h 18288"/>
              <a:gd name="connsiteX18" fmla="*/ 9729216 w 10424160"/>
              <a:gd name="connsiteY18" fmla="*/ 18288 h 18288"/>
              <a:gd name="connsiteX19" fmla="*/ 8930030 w 10424160"/>
              <a:gd name="connsiteY19" fmla="*/ 18288 h 18288"/>
              <a:gd name="connsiteX20" fmla="*/ 8130845 w 10424160"/>
              <a:gd name="connsiteY20" fmla="*/ 18288 h 18288"/>
              <a:gd name="connsiteX21" fmla="*/ 7644384 w 10424160"/>
              <a:gd name="connsiteY21" fmla="*/ 18288 h 18288"/>
              <a:gd name="connsiteX22" fmla="*/ 6740957 w 10424160"/>
              <a:gd name="connsiteY22" fmla="*/ 18288 h 18288"/>
              <a:gd name="connsiteX23" fmla="*/ 6046013 w 10424160"/>
              <a:gd name="connsiteY23" fmla="*/ 18288 h 18288"/>
              <a:gd name="connsiteX24" fmla="*/ 5663794 w 10424160"/>
              <a:gd name="connsiteY24" fmla="*/ 18288 h 18288"/>
              <a:gd name="connsiteX25" fmla="*/ 4968850 w 10424160"/>
              <a:gd name="connsiteY25" fmla="*/ 18288 h 18288"/>
              <a:gd name="connsiteX26" fmla="*/ 4378147 w 10424160"/>
              <a:gd name="connsiteY26" fmla="*/ 18288 h 18288"/>
              <a:gd name="connsiteX27" fmla="*/ 3787445 w 10424160"/>
              <a:gd name="connsiteY27" fmla="*/ 18288 h 18288"/>
              <a:gd name="connsiteX28" fmla="*/ 3196742 w 10424160"/>
              <a:gd name="connsiteY28" fmla="*/ 18288 h 18288"/>
              <a:gd name="connsiteX29" fmla="*/ 2606040 w 10424160"/>
              <a:gd name="connsiteY29" fmla="*/ 18288 h 18288"/>
              <a:gd name="connsiteX30" fmla="*/ 1806854 w 10424160"/>
              <a:gd name="connsiteY30" fmla="*/ 18288 h 18288"/>
              <a:gd name="connsiteX31" fmla="*/ 1111910 w 10424160"/>
              <a:gd name="connsiteY31" fmla="*/ 18288 h 18288"/>
              <a:gd name="connsiteX32" fmla="*/ 729691 w 10424160"/>
              <a:gd name="connsiteY32" fmla="*/ 18288 h 18288"/>
              <a:gd name="connsiteX33" fmla="*/ 0 w 10424160"/>
              <a:gd name="connsiteY33" fmla="*/ 18288 h 18288"/>
              <a:gd name="connsiteX34" fmla="*/ 0 w 10424160"/>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4160" h="18288" fill="none" extrusionOk="0">
                <a:moveTo>
                  <a:pt x="0" y="0"/>
                </a:moveTo>
                <a:cubicBezTo>
                  <a:pt x="251416" y="-3874"/>
                  <a:pt x="479411" y="-20508"/>
                  <a:pt x="903427" y="0"/>
                </a:cubicBezTo>
                <a:cubicBezTo>
                  <a:pt x="1327443" y="20508"/>
                  <a:pt x="1177990" y="-7387"/>
                  <a:pt x="1389888" y="0"/>
                </a:cubicBezTo>
                <a:cubicBezTo>
                  <a:pt x="1601786" y="7387"/>
                  <a:pt x="1928602" y="-6697"/>
                  <a:pt x="2189074" y="0"/>
                </a:cubicBezTo>
                <a:cubicBezTo>
                  <a:pt x="2449546" y="6697"/>
                  <a:pt x="2440085" y="-21144"/>
                  <a:pt x="2675534" y="0"/>
                </a:cubicBezTo>
                <a:cubicBezTo>
                  <a:pt x="2910983" y="21144"/>
                  <a:pt x="3026158" y="-11124"/>
                  <a:pt x="3370478" y="0"/>
                </a:cubicBezTo>
                <a:cubicBezTo>
                  <a:pt x="3714798" y="11124"/>
                  <a:pt x="3864539" y="-10660"/>
                  <a:pt x="4169664" y="0"/>
                </a:cubicBezTo>
                <a:cubicBezTo>
                  <a:pt x="4474789" y="10660"/>
                  <a:pt x="4471218" y="16488"/>
                  <a:pt x="4551883" y="0"/>
                </a:cubicBezTo>
                <a:cubicBezTo>
                  <a:pt x="4632548" y="-16488"/>
                  <a:pt x="4786830" y="7986"/>
                  <a:pt x="4934102" y="0"/>
                </a:cubicBezTo>
                <a:cubicBezTo>
                  <a:pt x="5081374" y="-7986"/>
                  <a:pt x="5575881" y="-33003"/>
                  <a:pt x="5837530" y="0"/>
                </a:cubicBezTo>
                <a:cubicBezTo>
                  <a:pt x="6099179" y="33003"/>
                  <a:pt x="6305895" y="14170"/>
                  <a:pt x="6532474" y="0"/>
                </a:cubicBezTo>
                <a:cubicBezTo>
                  <a:pt x="6759053" y="-14170"/>
                  <a:pt x="6726707" y="16121"/>
                  <a:pt x="6914693" y="0"/>
                </a:cubicBezTo>
                <a:cubicBezTo>
                  <a:pt x="7102679" y="-16121"/>
                  <a:pt x="7397857" y="32594"/>
                  <a:pt x="7609637" y="0"/>
                </a:cubicBezTo>
                <a:cubicBezTo>
                  <a:pt x="7821417" y="-32594"/>
                  <a:pt x="8141235" y="-3745"/>
                  <a:pt x="8513064" y="0"/>
                </a:cubicBezTo>
                <a:cubicBezTo>
                  <a:pt x="8884893" y="3745"/>
                  <a:pt x="8877548" y="3359"/>
                  <a:pt x="9103766" y="0"/>
                </a:cubicBezTo>
                <a:cubicBezTo>
                  <a:pt x="9329984" y="-3359"/>
                  <a:pt x="9545570" y="-17843"/>
                  <a:pt x="9694469" y="0"/>
                </a:cubicBezTo>
                <a:cubicBezTo>
                  <a:pt x="9843368" y="17843"/>
                  <a:pt x="10162477" y="-1217"/>
                  <a:pt x="10424160" y="0"/>
                </a:cubicBezTo>
                <a:cubicBezTo>
                  <a:pt x="10424498" y="7640"/>
                  <a:pt x="10423710" y="11289"/>
                  <a:pt x="10424160" y="18288"/>
                </a:cubicBezTo>
                <a:cubicBezTo>
                  <a:pt x="10184680" y="20716"/>
                  <a:pt x="10034768" y="-9357"/>
                  <a:pt x="9729216" y="18288"/>
                </a:cubicBezTo>
                <a:cubicBezTo>
                  <a:pt x="9423664" y="45933"/>
                  <a:pt x="9309220" y="36372"/>
                  <a:pt x="8930030" y="18288"/>
                </a:cubicBezTo>
                <a:cubicBezTo>
                  <a:pt x="8550840" y="204"/>
                  <a:pt x="8513376" y="34707"/>
                  <a:pt x="8130845" y="18288"/>
                </a:cubicBezTo>
                <a:cubicBezTo>
                  <a:pt x="7748315" y="1869"/>
                  <a:pt x="7864674" y="19659"/>
                  <a:pt x="7644384" y="18288"/>
                </a:cubicBezTo>
                <a:cubicBezTo>
                  <a:pt x="7424094" y="16917"/>
                  <a:pt x="6947001" y="55680"/>
                  <a:pt x="6740957" y="18288"/>
                </a:cubicBezTo>
                <a:cubicBezTo>
                  <a:pt x="6534913" y="-19104"/>
                  <a:pt x="6313809" y="33391"/>
                  <a:pt x="6046013" y="18288"/>
                </a:cubicBezTo>
                <a:cubicBezTo>
                  <a:pt x="5778217" y="3185"/>
                  <a:pt x="5786775" y="1439"/>
                  <a:pt x="5663794" y="18288"/>
                </a:cubicBezTo>
                <a:cubicBezTo>
                  <a:pt x="5540813" y="35137"/>
                  <a:pt x="5204724" y="25434"/>
                  <a:pt x="4968850" y="18288"/>
                </a:cubicBezTo>
                <a:cubicBezTo>
                  <a:pt x="4732976" y="11142"/>
                  <a:pt x="4559928" y="34568"/>
                  <a:pt x="4378147" y="18288"/>
                </a:cubicBezTo>
                <a:cubicBezTo>
                  <a:pt x="4196366" y="2008"/>
                  <a:pt x="3992200" y="35409"/>
                  <a:pt x="3787445" y="18288"/>
                </a:cubicBezTo>
                <a:cubicBezTo>
                  <a:pt x="3582690" y="1167"/>
                  <a:pt x="3488876" y="-7583"/>
                  <a:pt x="3196742" y="18288"/>
                </a:cubicBezTo>
                <a:cubicBezTo>
                  <a:pt x="2904608" y="44159"/>
                  <a:pt x="2729828" y="45906"/>
                  <a:pt x="2606040" y="18288"/>
                </a:cubicBezTo>
                <a:cubicBezTo>
                  <a:pt x="2482252" y="-9330"/>
                  <a:pt x="2000672" y="-5498"/>
                  <a:pt x="1806854" y="18288"/>
                </a:cubicBezTo>
                <a:cubicBezTo>
                  <a:pt x="1613036" y="42074"/>
                  <a:pt x="1310933" y="-4240"/>
                  <a:pt x="1111910" y="18288"/>
                </a:cubicBezTo>
                <a:cubicBezTo>
                  <a:pt x="912887" y="40816"/>
                  <a:pt x="891560" y="1701"/>
                  <a:pt x="729691" y="18288"/>
                </a:cubicBezTo>
                <a:cubicBezTo>
                  <a:pt x="567822" y="34875"/>
                  <a:pt x="203025" y="34462"/>
                  <a:pt x="0" y="18288"/>
                </a:cubicBezTo>
                <a:cubicBezTo>
                  <a:pt x="-82" y="11708"/>
                  <a:pt x="-178" y="8956"/>
                  <a:pt x="0" y="0"/>
                </a:cubicBezTo>
                <a:close/>
              </a:path>
              <a:path w="10424160" h="18288" stroke="0" extrusionOk="0">
                <a:moveTo>
                  <a:pt x="0" y="0"/>
                </a:moveTo>
                <a:cubicBezTo>
                  <a:pt x="119910" y="17195"/>
                  <a:pt x="345032" y="1652"/>
                  <a:pt x="590702" y="0"/>
                </a:cubicBezTo>
                <a:cubicBezTo>
                  <a:pt x="836372" y="-1652"/>
                  <a:pt x="830717" y="-10944"/>
                  <a:pt x="972922" y="0"/>
                </a:cubicBezTo>
                <a:cubicBezTo>
                  <a:pt x="1115127" y="10944"/>
                  <a:pt x="1638708" y="17269"/>
                  <a:pt x="1876349" y="0"/>
                </a:cubicBezTo>
                <a:cubicBezTo>
                  <a:pt x="2113990" y="-17269"/>
                  <a:pt x="2263529" y="27642"/>
                  <a:pt x="2467051" y="0"/>
                </a:cubicBezTo>
                <a:cubicBezTo>
                  <a:pt x="2670573" y="-27642"/>
                  <a:pt x="2867743" y="-1552"/>
                  <a:pt x="3057754" y="0"/>
                </a:cubicBezTo>
                <a:cubicBezTo>
                  <a:pt x="3247765" y="1552"/>
                  <a:pt x="3729099" y="45169"/>
                  <a:pt x="3961181" y="0"/>
                </a:cubicBezTo>
                <a:cubicBezTo>
                  <a:pt x="4193263" y="-45169"/>
                  <a:pt x="4313735" y="4067"/>
                  <a:pt x="4447642" y="0"/>
                </a:cubicBezTo>
                <a:cubicBezTo>
                  <a:pt x="4581549" y="-4067"/>
                  <a:pt x="5123626" y="11867"/>
                  <a:pt x="5351069" y="0"/>
                </a:cubicBezTo>
                <a:cubicBezTo>
                  <a:pt x="5578512" y="-11867"/>
                  <a:pt x="6044105" y="-19983"/>
                  <a:pt x="6254496" y="0"/>
                </a:cubicBezTo>
                <a:cubicBezTo>
                  <a:pt x="6464887" y="19983"/>
                  <a:pt x="6664731" y="4232"/>
                  <a:pt x="6949440" y="0"/>
                </a:cubicBezTo>
                <a:cubicBezTo>
                  <a:pt x="7234149" y="-4232"/>
                  <a:pt x="7497205" y="28731"/>
                  <a:pt x="7852867" y="0"/>
                </a:cubicBezTo>
                <a:cubicBezTo>
                  <a:pt x="8208529" y="-28731"/>
                  <a:pt x="8287556" y="2616"/>
                  <a:pt x="8443570" y="0"/>
                </a:cubicBezTo>
                <a:cubicBezTo>
                  <a:pt x="8599584" y="-2616"/>
                  <a:pt x="8871283" y="-14113"/>
                  <a:pt x="9034272" y="0"/>
                </a:cubicBezTo>
                <a:cubicBezTo>
                  <a:pt x="9197261" y="14113"/>
                  <a:pt x="9604978" y="-35623"/>
                  <a:pt x="9833458" y="0"/>
                </a:cubicBezTo>
                <a:cubicBezTo>
                  <a:pt x="10061938" y="35623"/>
                  <a:pt x="10231944" y="-8194"/>
                  <a:pt x="10424160" y="0"/>
                </a:cubicBezTo>
                <a:cubicBezTo>
                  <a:pt x="10424285" y="4395"/>
                  <a:pt x="10424085" y="9776"/>
                  <a:pt x="10424160" y="18288"/>
                </a:cubicBezTo>
                <a:cubicBezTo>
                  <a:pt x="10058736" y="-5772"/>
                  <a:pt x="9942989" y="-18764"/>
                  <a:pt x="9624974" y="18288"/>
                </a:cubicBezTo>
                <a:cubicBezTo>
                  <a:pt x="9306959" y="55340"/>
                  <a:pt x="9229263" y="24995"/>
                  <a:pt x="8930030" y="18288"/>
                </a:cubicBezTo>
                <a:cubicBezTo>
                  <a:pt x="8630797" y="11581"/>
                  <a:pt x="8647263" y="10931"/>
                  <a:pt x="8547811" y="18288"/>
                </a:cubicBezTo>
                <a:cubicBezTo>
                  <a:pt x="8448359" y="25645"/>
                  <a:pt x="8173221" y="219"/>
                  <a:pt x="8061350" y="18288"/>
                </a:cubicBezTo>
                <a:cubicBezTo>
                  <a:pt x="7949479" y="36357"/>
                  <a:pt x="7437002" y="17516"/>
                  <a:pt x="7157923" y="18288"/>
                </a:cubicBezTo>
                <a:cubicBezTo>
                  <a:pt x="6878844" y="19060"/>
                  <a:pt x="6610241" y="8864"/>
                  <a:pt x="6462979" y="18288"/>
                </a:cubicBezTo>
                <a:cubicBezTo>
                  <a:pt x="6315717" y="27712"/>
                  <a:pt x="6124879" y="4989"/>
                  <a:pt x="5976518" y="18288"/>
                </a:cubicBezTo>
                <a:cubicBezTo>
                  <a:pt x="5828157" y="31587"/>
                  <a:pt x="5566880" y="7112"/>
                  <a:pt x="5281574" y="18288"/>
                </a:cubicBezTo>
                <a:cubicBezTo>
                  <a:pt x="4996268" y="29464"/>
                  <a:pt x="5085614" y="20493"/>
                  <a:pt x="4899355" y="18288"/>
                </a:cubicBezTo>
                <a:cubicBezTo>
                  <a:pt x="4713096" y="16083"/>
                  <a:pt x="4606138" y="34359"/>
                  <a:pt x="4517136" y="18288"/>
                </a:cubicBezTo>
                <a:cubicBezTo>
                  <a:pt x="4428134" y="2217"/>
                  <a:pt x="4125335" y="52414"/>
                  <a:pt x="3822192" y="18288"/>
                </a:cubicBezTo>
                <a:cubicBezTo>
                  <a:pt x="3519049" y="-15838"/>
                  <a:pt x="3453132" y="3859"/>
                  <a:pt x="3335731" y="18288"/>
                </a:cubicBezTo>
                <a:cubicBezTo>
                  <a:pt x="3218330" y="32717"/>
                  <a:pt x="2718749" y="-13936"/>
                  <a:pt x="2536546" y="18288"/>
                </a:cubicBezTo>
                <a:cubicBezTo>
                  <a:pt x="2354343" y="50512"/>
                  <a:pt x="2190669" y="3238"/>
                  <a:pt x="2050085" y="18288"/>
                </a:cubicBezTo>
                <a:cubicBezTo>
                  <a:pt x="1909501" y="33338"/>
                  <a:pt x="1520975" y="3062"/>
                  <a:pt x="1250899" y="18288"/>
                </a:cubicBezTo>
                <a:cubicBezTo>
                  <a:pt x="980823" y="33514"/>
                  <a:pt x="992936" y="28036"/>
                  <a:pt x="868680" y="18288"/>
                </a:cubicBezTo>
                <a:cubicBezTo>
                  <a:pt x="744424" y="8540"/>
                  <a:pt x="230364" y="33365"/>
                  <a:pt x="0" y="18288"/>
                </a:cubicBezTo>
                <a:cubicBezTo>
                  <a:pt x="-504" y="12101"/>
                  <a:pt x="-591" y="7719"/>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467D1814-8C2A-2775-326D-A061D93485D3}"/>
              </a:ext>
            </a:extLst>
          </p:cNvPr>
          <p:cNvGraphicFramePr>
            <a:graphicFrameLocks noGrp="1"/>
          </p:cNvGraphicFramePr>
          <p:nvPr>
            <p:ph idx="1"/>
            <p:extLst>
              <p:ext uri="{D42A27DB-BD31-4B8C-83A1-F6EECF244321}">
                <p14:modId xmlns:p14="http://schemas.microsoft.com/office/powerpoint/2010/main" val="4289604390"/>
              </p:ext>
            </p:extLst>
          </p:nvPr>
        </p:nvGraphicFramePr>
        <p:xfrm>
          <a:off x="838200" y="2228087"/>
          <a:ext cx="10515600" cy="39488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descr="A blue and black logo&#10;&#10;Description automatically generated">
            <a:extLst>
              <a:ext uri="{FF2B5EF4-FFF2-40B4-BE49-F238E27FC236}">
                <a16:creationId xmlns:a16="http://schemas.microsoft.com/office/drawing/2014/main" id="{886DC6A0-D865-DE57-E062-8431DF5A4583}"/>
              </a:ext>
            </a:extLst>
          </p:cNvPr>
          <p:cNvPicPr>
            <a:picLocks noChangeAspect="1"/>
          </p:cNvPicPr>
          <p:nvPr/>
        </p:nvPicPr>
        <p:blipFill rotWithShape="1">
          <a:blip r:embed="rId7">
            <a:extLst>
              <a:ext uri="{28A0092B-C50C-407E-A947-70E740481C1C}">
                <a14:useLocalDpi xmlns:a14="http://schemas.microsoft.com/office/drawing/2010/main" val="0"/>
              </a:ext>
            </a:extLst>
          </a:blip>
          <a:srcRect t="6295"/>
          <a:stretch/>
        </p:blipFill>
        <p:spPr>
          <a:xfrm>
            <a:off x="8920154" y="6007608"/>
            <a:ext cx="3271846" cy="850392"/>
          </a:xfrm>
          <a:prstGeom prst="rect">
            <a:avLst/>
          </a:prstGeom>
        </p:spPr>
      </p:pic>
    </p:spTree>
    <p:extLst>
      <p:ext uri="{BB962C8B-B14F-4D97-AF65-F5344CB8AC3E}">
        <p14:creationId xmlns:p14="http://schemas.microsoft.com/office/powerpoint/2010/main" val="2944424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515D20E-1AB7-4E74-9236-2B72B63D60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FAD319D-1C12-B5CE-A535-8A96EFC70879}"/>
              </a:ext>
            </a:extLst>
          </p:cNvPr>
          <p:cNvSpPr>
            <a:spLocks noGrp="1"/>
          </p:cNvSpPr>
          <p:nvPr>
            <p:ph type="title"/>
          </p:nvPr>
        </p:nvSpPr>
        <p:spPr>
          <a:xfrm>
            <a:off x="1045028" y="1336329"/>
            <a:ext cx="3892732" cy="4382588"/>
          </a:xfrm>
          <a:solidFill>
            <a:schemeClr val="accent1">
              <a:lumMod val="50000"/>
            </a:schemeClr>
          </a:solidFill>
        </p:spPr>
        <p:style>
          <a:lnRef idx="3">
            <a:schemeClr val="lt1"/>
          </a:lnRef>
          <a:fillRef idx="1">
            <a:schemeClr val="accent1"/>
          </a:fillRef>
          <a:effectRef idx="1">
            <a:schemeClr val="accent1"/>
          </a:effectRef>
          <a:fontRef idx="minor">
            <a:schemeClr val="lt1"/>
          </a:fontRef>
        </p:style>
        <p:txBody>
          <a:bodyPr anchor="ctr">
            <a:normAutofit/>
          </a:bodyPr>
          <a:lstStyle/>
          <a:p>
            <a:pPr algn="ctr"/>
            <a:r>
              <a:rPr lang="en-US" sz="4600" b="1" dirty="0">
                <a:latin typeface="Times New Roman" panose="02020603050405020304" pitchFamily="18" charset="0"/>
                <a:cs typeface="Times New Roman" panose="02020603050405020304" pitchFamily="18" charset="0"/>
              </a:rPr>
              <a:t>OBJECTIVES</a:t>
            </a:r>
          </a:p>
        </p:txBody>
      </p:sp>
      <p:grpSp>
        <p:nvGrpSpPr>
          <p:cNvPr id="10" name="Group 9">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63461"/>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982976"/>
            <a:ext cx="6009366" cy="512063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7411BCB-1A53-4D23-B15D-102517801DE6}"/>
              </a:ext>
            </a:extLst>
          </p:cNvPr>
          <p:cNvSpPr>
            <a:spLocks noGrp="1"/>
          </p:cNvSpPr>
          <p:nvPr>
            <p:ph idx="1"/>
          </p:nvPr>
        </p:nvSpPr>
        <p:spPr>
          <a:xfrm>
            <a:off x="6096001" y="1336329"/>
            <a:ext cx="5260848" cy="4382588"/>
          </a:xfrm>
        </p:spPr>
        <p:txBody>
          <a:bodyPr anchor="ctr">
            <a:normAutofit/>
          </a:bodyPr>
          <a:lstStyle/>
          <a:p>
            <a:pPr marL="0" indent="0">
              <a:buNone/>
            </a:pPr>
            <a:r>
              <a:rPr lang="en-US" dirty="0">
                <a:latin typeface="Times New Roman" panose="02020603050405020304" pitchFamily="18" charset="0"/>
                <a:cs typeface="Times New Roman" panose="02020603050405020304" pitchFamily="18" charset="0"/>
              </a:rPr>
              <a:t>Upon completing the following lesson, you will understand the benefits and disadvantages of the various methods used for mounting accelerometers in intrinsically safe (IS) environments.</a:t>
            </a:r>
          </a:p>
        </p:txBody>
      </p:sp>
      <p:pic>
        <p:nvPicPr>
          <p:cNvPr id="4" name="Picture 3" descr="A blue and black logo&#10;&#10;Description automatically generated">
            <a:extLst>
              <a:ext uri="{FF2B5EF4-FFF2-40B4-BE49-F238E27FC236}">
                <a16:creationId xmlns:a16="http://schemas.microsoft.com/office/drawing/2014/main" id="{748FC404-1F67-1228-6AEC-B056E76ABBD6}"/>
              </a:ext>
            </a:extLst>
          </p:cNvPr>
          <p:cNvPicPr>
            <a:picLocks noChangeAspect="1"/>
          </p:cNvPicPr>
          <p:nvPr/>
        </p:nvPicPr>
        <p:blipFill rotWithShape="1">
          <a:blip r:embed="rId2">
            <a:extLst>
              <a:ext uri="{28A0092B-C50C-407E-A947-70E740481C1C}">
                <a14:useLocalDpi xmlns:a14="http://schemas.microsoft.com/office/drawing/2010/main" val="0"/>
              </a:ext>
            </a:extLst>
          </a:blip>
          <a:srcRect t="6295"/>
          <a:stretch/>
        </p:blipFill>
        <p:spPr>
          <a:xfrm>
            <a:off x="8920154" y="6007608"/>
            <a:ext cx="3271846" cy="850392"/>
          </a:xfrm>
          <a:prstGeom prst="rect">
            <a:avLst/>
          </a:prstGeom>
        </p:spPr>
      </p:pic>
    </p:spTree>
    <p:extLst>
      <p:ext uri="{BB962C8B-B14F-4D97-AF65-F5344CB8AC3E}">
        <p14:creationId xmlns:p14="http://schemas.microsoft.com/office/powerpoint/2010/main" val="1116683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C55E6F-94AF-02CA-929D-8B64F3591447}"/>
              </a:ext>
            </a:extLst>
          </p:cNvPr>
          <p:cNvSpPr>
            <a:spLocks noGrp="1"/>
          </p:cNvSpPr>
          <p:nvPr>
            <p:ph type="title"/>
          </p:nvPr>
        </p:nvSpPr>
        <p:spPr>
          <a:xfrm>
            <a:off x="808638" y="386930"/>
            <a:ext cx="9236700" cy="1188950"/>
          </a:xfrm>
          <a:solidFill>
            <a:schemeClr val="accent1">
              <a:lumMod val="50000"/>
            </a:schemeClr>
          </a:solidFill>
        </p:spPr>
        <p:style>
          <a:lnRef idx="3">
            <a:schemeClr val="lt1"/>
          </a:lnRef>
          <a:fillRef idx="1">
            <a:schemeClr val="accent1"/>
          </a:fillRef>
          <a:effectRef idx="1">
            <a:schemeClr val="accent1"/>
          </a:effectRef>
          <a:fontRef idx="minor">
            <a:schemeClr val="lt1"/>
          </a:fontRef>
        </p:style>
        <p:txBody>
          <a:bodyPr anchor="b">
            <a:normAutofit/>
          </a:bodyPr>
          <a:lstStyle/>
          <a:p>
            <a:r>
              <a:rPr lang="en-US" sz="4200" b="1">
                <a:latin typeface="Times New Roman" panose="02020603050405020304" pitchFamily="18" charset="0"/>
                <a:cs typeface="Times New Roman" panose="02020603050405020304" pitchFamily="18" charset="0"/>
              </a:rPr>
              <a:t>INSTALLATION REQUIREMENTS</a:t>
            </a:r>
          </a:p>
        </p:txBody>
      </p:sp>
      <p:grpSp>
        <p:nvGrpSpPr>
          <p:cNvPr id="24" name="Group 23">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25" name="Rectangle 24">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Rectangle 27">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0C99C27-961B-7AF3-6770-E5778057739C}"/>
              </a:ext>
            </a:extLst>
          </p:cNvPr>
          <p:cNvSpPr>
            <a:spLocks noGrp="1"/>
          </p:cNvSpPr>
          <p:nvPr>
            <p:ph idx="1"/>
          </p:nvPr>
        </p:nvSpPr>
        <p:spPr>
          <a:xfrm>
            <a:off x="793660" y="2599509"/>
            <a:ext cx="10143668" cy="3435531"/>
          </a:xfrm>
        </p:spPr>
        <p:txBody>
          <a:bodyPr anchor="ctr">
            <a:normAutofit/>
          </a:bodyPr>
          <a:lstStyle/>
          <a:p>
            <a:pPr marL="0" indent="0">
              <a:buNone/>
            </a:pPr>
            <a:r>
              <a:rPr lang="en-US" sz="2400" dirty="0">
                <a:latin typeface="Times New Roman" panose="02020603050405020304" pitchFamily="18" charset="0"/>
                <a:cs typeface="Times New Roman" panose="02020603050405020304" pitchFamily="18" charset="0"/>
              </a:rPr>
              <a:t>The installation of accelerometers to measure machine vibration in an intrinsically safe (IS) environment requires that the case of the accelerometer be at the same electrical potential as the machine to which it is mounted. Typically, this is earth ground. </a:t>
            </a:r>
          </a:p>
        </p:txBody>
      </p:sp>
      <p:pic>
        <p:nvPicPr>
          <p:cNvPr id="4" name="Picture 3" descr="A blue and black logo&#10;&#10;Description automatically generated">
            <a:extLst>
              <a:ext uri="{FF2B5EF4-FFF2-40B4-BE49-F238E27FC236}">
                <a16:creationId xmlns:a16="http://schemas.microsoft.com/office/drawing/2014/main" id="{13CE4F49-FE22-40EF-7849-B27A0805A399}"/>
              </a:ext>
            </a:extLst>
          </p:cNvPr>
          <p:cNvPicPr>
            <a:picLocks noChangeAspect="1"/>
          </p:cNvPicPr>
          <p:nvPr/>
        </p:nvPicPr>
        <p:blipFill rotWithShape="1">
          <a:blip r:embed="rId2">
            <a:extLst>
              <a:ext uri="{28A0092B-C50C-407E-A947-70E740481C1C}">
                <a14:useLocalDpi xmlns:a14="http://schemas.microsoft.com/office/drawing/2010/main" val="0"/>
              </a:ext>
            </a:extLst>
          </a:blip>
          <a:srcRect t="6295"/>
          <a:stretch/>
        </p:blipFill>
        <p:spPr>
          <a:xfrm>
            <a:off x="8920154" y="6007608"/>
            <a:ext cx="3271846" cy="850392"/>
          </a:xfrm>
          <a:prstGeom prst="rect">
            <a:avLst/>
          </a:prstGeom>
        </p:spPr>
      </p:pic>
    </p:spTree>
    <p:extLst>
      <p:ext uri="{BB962C8B-B14F-4D97-AF65-F5344CB8AC3E}">
        <p14:creationId xmlns:p14="http://schemas.microsoft.com/office/powerpoint/2010/main" val="269858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4A4B2-4A21-0189-0AB9-3C5116F4E66E}"/>
              </a:ext>
            </a:extLst>
          </p:cNvPr>
          <p:cNvSpPr>
            <a:spLocks noGrp="1"/>
          </p:cNvSpPr>
          <p:nvPr>
            <p:ph type="title"/>
          </p:nvPr>
        </p:nvSpPr>
        <p:spPr>
          <a:solidFill>
            <a:schemeClr val="accent1">
              <a:lumMod val="50000"/>
            </a:schemeClr>
          </a:solidFill>
        </p:spPr>
        <p:style>
          <a:lnRef idx="3">
            <a:schemeClr val="lt1"/>
          </a:lnRef>
          <a:fillRef idx="1">
            <a:schemeClr val="accent1"/>
          </a:fillRef>
          <a:effectRef idx="1">
            <a:schemeClr val="accent1"/>
          </a:effectRef>
          <a:fontRef idx="minor">
            <a:schemeClr val="lt1"/>
          </a:fontRef>
        </p:style>
        <p:txBody>
          <a:bodyPr/>
          <a:lstStyle/>
          <a:p>
            <a:pPr algn="ctr"/>
            <a:r>
              <a:rPr lang="en-US" b="1" dirty="0">
                <a:latin typeface="Times New Roman" panose="02020603050405020304" pitchFamily="18" charset="0"/>
                <a:cs typeface="Times New Roman" panose="02020603050405020304" pitchFamily="18" charset="0"/>
              </a:rPr>
              <a:t>STUD MOUNTING</a:t>
            </a:r>
          </a:p>
        </p:txBody>
      </p:sp>
      <p:sp>
        <p:nvSpPr>
          <p:cNvPr id="3" name="Content Placeholder 2">
            <a:extLst>
              <a:ext uri="{FF2B5EF4-FFF2-40B4-BE49-F238E27FC236}">
                <a16:creationId xmlns:a16="http://schemas.microsoft.com/office/drawing/2014/main" id="{0CD96A67-A8FA-44DC-5FEE-6ADA28E30FC2}"/>
              </a:ext>
            </a:extLst>
          </p:cNvPr>
          <p:cNvSpPr>
            <a:spLocks noGrp="1"/>
          </p:cNvSpPr>
          <p:nvPr>
            <p:ph idx="1"/>
          </p:nvPr>
        </p:nvSpPr>
        <p:spPr>
          <a:xfrm>
            <a:off x="0" y="1973108"/>
            <a:ext cx="6096000" cy="4770537"/>
          </a:xfrm>
        </p:spPr>
        <p:txBody>
          <a:bodyPr>
            <a:normAutofit fontScale="92500" lnSpcReduction="10000"/>
          </a:bodyPr>
          <a:lstStyle/>
          <a:p>
            <a:pPr>
              <a:buFont typeface="Wingdings" panose="05000000000000000000" pitchFamily="2" charset="2"/>
              <a:buChar char="q"/>
            </a:pPr>
            <a:r>
              <a:rPr lang="en-US" sz="3500" b="1" dirty="0">
                <a:solidFill>
                  <a:schemeClr val="tx2">
                    <a:lumMod val="90000"/>
                    <a:lumOff val="10000"/>
                  </a:schemeClr>
                </a:solidFill>
                <a:latin typeface="Times New Roman" panose="02020603050405020304" pitchFamily="18" charset="0"/>
                <a:cs typeface="Times New Roman" panose="02020603050405020304" pitchFamily="18" charset="0"/>
              </a:rPr>
              <a:t>Normal Method:</a:t>
            </a:r>
            <a:endParaRPr lang="en-US" sz="3500" dirty="0">
              <a:solidFill>
                <a:schemeClr val="tx2">
                  <a:lumMod val="90000"/>
                  <a:lumOff val="10000"/>
                </a:schemeClr>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Procedure:</a:t>
            </a:r>
            <a:endParaRPr lang="en-US" dirty="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Drill, spot face, and tap a threaded hole in the machine.</a:t>
            </a:r>
          </a:p>
          <a:p>
            <a:pPr marL="742950" lvl="1"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Ensure metal-to-metal contact for conductivity.</a:t>
            </a:r>
          </a:p>
          <a:p>
            <a:pPr>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Steps:</a:t>
            </a:r>
            <a:endParaRPr lang="en-US" dirty="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Machine a small, circular flat surface.</a:t>
            </a:r>
          </a:p>
          <a:p>
            <a:pPr marL="742950" lvl="1"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Drill and tap a 1/4-28 hole in the center.</a:t>
            </a:r>
          </a:p>
          <a:p>
            <a:pPr marL="742950" lvl="1"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Attach the accelerometer with a threaded stud.</a:t>
            </a:r>
          </a:p>
          <a:p>
            <a:pPr marL="742950" lvl="1"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Tighten with a mounting torque of 2 to 5 ft lbs.</a:t>
            </a:r>
          </a:p>
          <a:p>
            <a:endParaRPr lang="en-US" dirty="0"/>
          </a:p>
        </p:txBody>
      </p:sp>
      <p:sp>
        <p:nvSpPr>
          <p:cNvPr id="4" name="TextBox 3">
            <a:extLst>
              <a:ext uri="{FF2B5EF4-FFF2-40B4-BE49-F238E27FC236}">
                <a16:creationId xmlns:a16="http://schemas.microsoft.com/office/drawing/2014/main" id="{23349E97-82D0-743A-128A-A2BD24AB4A41}"/>
              </a:ext>
            </a:extLst>
          </p:cNvPr>
          <p:cNvSpPr txBox="1"/>
          <p:nvPr/>
        </p:nvSpPr>
        <p:spPr>
          <a:xfrm>
            <a:off x="6563032" y="1917290"/>
            <a:ext cx="5628968" cy="4770537"/>
          </a:xfrm>
          <a:prstGeom prst="rect">
            <a:avLst/>
          </a:prstGeom>
          <a:noFill/>
        </p:spPr>
        <p:txBody>
          <a:bodyPr wrap="square" rtlCol="0">
            <a:spAutoFit/>
          </a:bodyPr>
          <a:lstStyle/>
          <a:p>
            <a:pPr marL="457200" indent="-457200">
              <a:buFont typeface="Wingdings" panose="05000000000000000000" pitchFamily="2" charset="2"/>
              <a:buChar char="q"/>
            </a:pPr>
            <a:r>
              <a:rPr lang="en-US" sz="3200" b="1" dirty="0">
                <a:solidFill>
                  <a:schemeClr val="tx2">
                    <a:lumMod val="90000"/>
                    <a:lumOff val="10000"/>
                  </a:schemeClr>
                </a:solidFill>
                <a:latin typeface="Times New Roman" panose="02020603050405020304" pitchFamily="18" charset="0"/>
                <a:cs typeface="Times New Roman" panose="02020603050405020304" pitchFamily="18" charset="0"/>
              </a:rPr>
              <a:t>Disadvantages:</a:t>
            </a:r>
            <a:endParaRPr lang="en-US" sz="3200" dirty="0">
              <a:solidFill>
                <a:schemeClr val="tx2">
                  <a:lumMod val="90000"/>
                  <a:lumOff val="10000"/>
                </a:schemeClr>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600" b="1" dirty="0">
                <a:latin typeface="Times New Roman" panose="02020603050405020304" pitchFamily="18" charset="0"/>
                <a:cs typeface="Times New Roman" panose="02020603050405020304" pitchFamily="18" charset="0"/>
              </a:rPr>
              <a:t>Motor Manufacturer Concerns:</a:t>
            </a:r>
            <a:endParaRPr lang="en-US" sz="2600" dirty="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Potential failure due to modification of explosion-proof motor cases.</a:t>
            </a:r>
          </a:p>
          <a:p>
            <a:pPr marL="742950" lvl="1" indent="-28575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Intrinsic safety (IS) requirements might be compromised.</a:t>
            </a:r>
          </a:p>
          <a:p>
            <a:r>
              <a:rPr lang="en-US" sz="2600" b="1" dirty="0">
                <a:latin typeface="Times New Roman" panose="02020603050405020304" pitchFamily="18" charset="0"/>
                <a:cs typeface="Times New Roman" panose="02020603050405020304" pitchFamily="18" charset="0"/>
              </a:rPr>
              <a:t>Need for Alternative Methods:</a:t>
            </a:r>
            <a:endParaRPr lang="en-US" sz="26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600" b="1" dirty="0">
                <a:latin typeface="Times New Roman" panose="02020603050405020304" pitchFamily="18" charset="0"/>
                <a:cs typeface="Times New Roman" panose="02020603050405020304" pitchFamily="18" charset="0"/>
              </a:rPr>
              <a:t>Context</a:t>
            </a:r>
            <a:r>
              <a:rPr lang="en-US" sz="2200" b="1" dirty="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Manufacturers recognize the benefits of vibration monitoring.</a:t>
            </a:r>
          </a:p>
          <a:p>
            <a:pPr marL="742950" lvl="1" indent="-28575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Alternate mounting methods are necessary to maintain IS compliance.</a:t>
            </a:r>
          </a:p>
          <a:p>
            <a:endParaRPr lang="en-US" dirty="0"/>
          </a:p>
        </p:txBody>
      </p:sp>
    </p:spTree>
    <p:extLst>
      <p:ext uri="{BB962C8B-B14F-4D97-AF65-F5344CB8AC3E}">
        <p14:creationId xmlns:p14="http://schemas.microsoft.com/office/powerpoint/2010/main" val="2512102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D73C2-491A-A5FC-5C5B-E250ED764D77}"/>
              </a:ext>
            </a:extLst>
          </p:cNvPr>
          <p:cNvSpPr>
            <a:spLocks noGrp="1"/>
          </p:cNvSpPr>
          <p:nvPr>
            <p:ph type="title"/>
          </p:nvPr>
        </p:nvSpPr>
        <p:spPr>
          <a:solidFill>
            <a:schemeClr val="accent1">
              <a:lumMod val="50000"/>
            </a:schemeClr>
          </a:solidFill>
        </p:spPr>
        <p:style>
          <a:lnRef idx="3">
            <a:schemeClr val="lt1"/>
          </a:lnRef>
          <a:fillRef idx="1">
            <a:schemeClr val="accent1"/>
          </a:fillRef>
          <a:effectRef idx="1">
            <a:schemeClr val="accent1"/>
          </a:effectRef>
          <a:fontRef idx="minor">
            <a:schemeClr val="lt1"/>
          </a:fontRef>
        </p:style>
        <p:txBody>
          <a:bodyPr/>
          <a:lstStyle/>
          <a:p>
            <a:pPr algn="ctr"/>
            <a:r>
              <a:rPr lang="en-US" b="1" dirty="0">
                <a:latin typeface="Times New Roman" panose="02020603050405020304" pitchFamily="18" charset="0"/>
                <a:cs typeface="Times New Roman" panose="02020603050405020304" pitchFamily="18" charset="0"/>
              </a:rPr>
              <a:t>FIN MOUNT PADS</a:t>
            </a:r>
          </a:p>
        </p:txBody>
      </p:sp>
      <p:sp>
        <p:nvSpPr>
          <p:cNvPr id="3" name="Content Placeholder 2">
            <a:extLst>
              <a:ext uri="{FF2B5EF4-FFF2-40B4-BE49-F238E27FC236}">
                <a16:creationId xmlns:a16="http://schemas.microsoft.com/office/drawing/2014/main" id="{6D2A4F31-1100-12EA-28CF-45D53E08AF76}"/>
              </a:ext>
            </a:extLst>
          </p:cNvPr>
          <p:cNvSpPr>
            <a:spLocks noGrp="1"/>
          </p:cNvSpPr>
          <p:nvPr>
            <p:ph idx="1"/>
          </p:nvPr>
        </p:nvSpPr>
        <p:spPr>
          <a:xfrm>
            <a:off x="838200" y="2675731"/>
            <a:ext cx="5724832" cy="2117495"/>
          </a:xfrm>
        </p:spPr>
        <p:txBody>
          <a:bodyPr/>
          <a:lstStyle/>
          <a:p>
            <a:pPr marL="0" indent="0">
              <a:buNone/>
            </a:pPr>
            <a:r>
              <a:rPr lang="en-US" dirty="0">
                <a:latin typeface="Times New Roman" panose="02020603050405020304" pitchFamily="18" charset="0"/>
                <a:cs typeface="Times New Roman" panose="02020603050405020304" pitchFamily="18" charset="0"/>
              </a:rPr>
              <a:t>The fin mount pad is a universally accepted method of mounting accelerometers on motors, and is available in various sizes.</a:t>
            </a:r>
          </a:p>
        </p:txBody>
      </p:sp>
      <p:pic>
        <p:nvPicPr>
          <p:cNvPr id="5" name="Picture 4">
            <a:extLst>
              <a:ext uri="{FF2B5EF4-FFF2-40B4-BE49-F238E27FC236}">
                <a16:creationId xmlns:a16="http://schemas.microsoft.com/office/drawing/2014/main" id="{B3DFB118-88E5-8BF0-7207-F650ED79887A}"/>
              </a:ext>
            </a:extLst>
          </p:cNvPr>
          <p:cNvPicPr>
            <a:picLocks noChangeAspect="1"/>
          </p:cNvPicPr>
          <p:nvPr/>
        </p:nvPicPr>
        <p:blipFill>
          <a:blip r:embed="rId2"/>
          <a:stretch>
            <a:fillRect/>
          </a:stretch>
        </p:blipFill>
        <p:spPr>
          <a:xfrm>
            <a:off x="8058150" y="2447788"/>
            <a:ext cx="3558219" cy="3200844"/>
          </a:xfrm>
          <a:prstGeom prst="rect">
            <a:avLst/>
          </a:prstGeom>
        </p:spPr>
      </p:pic>
      <p:pic>
        <p:nvPicPr>
          <p:cNvPr id="6" name="Picture 5" descr="A blue and black logo&#10;&#10;Description automatically generated">
            <a:extLst>
              <a:ext uri="{FF2B5EF4-FFF2-40B4-BE49-F238E27FC236}">
                <a16:creationId xmlns:a16="http://schemas.microsoft.com/office/drawing/2014/main" id="{E6E20028-BEBC-55FA-18F2-9436F7CEDE55}"/>
              </a:ext>
            </a:extLst>
          </p:cNvPr>
          <p:cNvPicPr>
            <a:picLocks noChangeAspect="1"/>
          </p:cNvPicPr>
          <p:nvPr/>
        </p:nvPicPr>
        <p:blipFill rotWithShape="1">
          <a:blip r:embed="rId3">
            <a:extLst>
              <a:ext uri="{28A0092B-C50C-407E-A947-70E740481C1C}">
                <a14:useLocalDpi xmlns:a14="http://schemas.microsoft.com/office/drawing/2010/main" val="0"/>
              </a:ext>
            </a:extLst>
          </a:blip>
          <a:srcRect t="6295"/>
          <a:stretch/>
        </p:blipFill>
        <p:spPr>
          <a:xfrm>
            <a:off x="8920154" y="6007608"/>
            <a:ext cx="3271846" cy="850392"/>
          </a:xfrm>
          <a:prstGeom prst="rect">
            <a:avLst/>
          </a:prstGeom>
        </p:spPr>
      </p:pic>
    </p:spTree>
    <p:extLst>
      <p:ext uri="{BB962C8B-B14F-4D97-AF65-F5344CB8AC3E}">
        <p14:creationId xmlns:p14="http://schemas.microsoft.com/office/powerpoint/2010/main" val="2443469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D4144-7234-A12D-7C9C-EE19515C3FD1}"/>
              </a:ext>
            </a:extLst>
          </p:cNvPr>
          <p:cNvSpPr>
            <a:spLocks noGrp="1"/>
          </p:cNvSpPr>
          <p:nvPr>
            <p:ph type="title"/>
          </p:nvPr>
        </p:nvSpPr>
        <p:spPr>
          <a:solidFill>
            <a:schemeClr val="accent1">
              <a:lumMod val="50000"/>
            </a:schemeClr>
          </a:solidFill>
        </p:spPr>
        <p:style>
          <a:lnRef idx="3">
            <a:schemeClr val="lt1"/>
          </a:lnRef>
          <a:fillRef idx="1">
            <a:schemeClr val="accent1"/>
          </a:fillRef>
          <a:effectRef idx="1">
            <a:schemeClr val="accent1"/>
          </a:effectRef>
          <a:fontRef idx="minor">
            <a:schemeClr val="lt1"/>
          </a:fontRef>
        </p:style>
        <p:txBody>
          <a:bodyPr/>
          <a:lstStyle/>
          <a:p>
            <a:pPr algn="ctr"/>
            <a:r>
              <a:rPr lang="en-US" b="1" dirty="0">
                <a:latin typeface="Times New Roman" panose="02020603050405020304" pitchFamily="18" charset="0"/>
                <a:cs typeface="Times New Roman" panose="02020603050405020304" pitchFamily="18" charset="0"/>
              </a:rPr>
              <a:t>FIN MOUNT PADS</a:t>
            </a:r>
            <a:endParaRPr lang="en-US" dirty="0"/>
          </a:p>
        </p:txBody>
      </p:sp>
      <p:sp>
        <p:nvSpPr>
          <p:cNvPr id="3" name="Content Placeholder 2">
            <a:extLst>
              <a:ext uri="{FF2B5EF4-FFF2-40B4-BE49-F238E27FC236}">
                <a16:creationId xmlns:a16="http://schemas.microsoft.com/office/drawing/2014/main" id="{4E8D798F-766E-D82F-C7E3-39721CB9B67D}"/>
              </a:ext>
            </a:extLst>
          </p:cNvPr>
          <p:cNvSpPr>
            <a:spLocks noGrp="1"/>
          </p:cNvSpPr>
          <p:nvPr>
            <p:ph idx="1"/>
          </p:nvPr>
        </p:nvSpPr>
        <p:spPr>
          <a:xfrm>
            <a:off x="736480" y="2842458"/>
            <a:ext cx="5697794" cy="4351338"/>
          </a:xfrm>
        </p:spPr>
        <p:txBody>
          <a:bodyPr/>
          <a:lstStyle/>
          <a:p>
            <a:pPr marL="0" indent="0">
              <a:buNone/>
            </a:pPr>
            <a:r>
              <a:rPr lang="en-US" dirty="0">
                <a:latin typeface="Times New Roman" panose="02020603050405020304" pitchFamily="18" charset="0"/>
                <a:cs typeface="Times New Roman" panose="02020603050405020304" pitchFamily="18" charset="0"/>
              </a:rPr>
              <a:t>The fin mount pad is seated in the valley between two cooling fins on the motor, and is held in place with epoxy.</a:t>
            </a:r>
          </a:p>
        </p:txBody>
      </p:sp>
      <p:pic>
        <p:nvPicPr>
          <p:cNvPr id="5" name="Picture 4">
            <a:extLst>
              <a:ext uri="{FF2B5EF4-FFF2-40B4-BE49-F238E27FC236}">
                <a16:creationId xmlns:a16="http://schemas.microsoft.com/office/drawing/2014/main" id="{E0CDAC1C-EBDA-9285-B554-7BF412B783D5}"/>
              </a:ext>
            </a:extLst>
          </p:cNvPr>
          <p:cNvPicPr>
            <a:picLocks noChangeAspect="1"/>
          </p:cNvPicPr>
          <p:nvPr/>
        </p:nvPicPr>
        <p:blipFill>
          <a:blip r:embed="rId2">
            <a:duotone>
              <a:prstClr val="black"/>
              <a:schemeClr val="accent4">
                <a:tint val="45000"/>
                <a:satMod val="400000"/>
              </a:schemeClr>
            </a:duotone>
            <a:extLst>
              <a:ext uri="{BEBA8EAE-BF5A-486C-A8C5-ECC9F3942E4B}">
                <a14:imgProps xmlns:a14="http://schemas.microsoft.com/office/drawing/2010/main">
                  <a14:imgLayer r:embed="rId3">
                    <a14:imgEffect>
                      <a14:sharpenSoften amount="50000"/>
                    </a14:imgEffect>
                  </a14:imgLayer>
                </a14:imgProps>
              </a:ext>
            </a:extLst>
          </a:blip>
          <a:stretch>
            <a:fillRect/>
          </a:stretch>
        </p:blipFill>
        <p:spPr>
          <a:xfrm>
            <a:off x="6434274" y="2517994"/>
            <a:ext cx="5408681" cy="2673437"/>
          </a:xfrm>
          <a:prstGeom prst="rect">
            <a:avLst/>
          </a:prstGeom>
        </p:spPr>
      </p:pic>
      <p:pic>
        <p:nvPicPr>
          <p:cNvPr id="6" name="Picture 5" descr="A blue and black logo&#10;&#10;Description automatically generated">
            <a:extLst>
              <a:ext uri="{FF2B5EF4-FFF2-40B4-BE49-F238E27FC236}">
                <a16:creationId xmlns:a16="http://schemas.microsoft.com/office/drawing/2014/main" id="{5FB3A11C-7430-C996-F977-EAA38D635F50}"/>
              </a:ext>
            </a:extLst>
          </p:cNvPr>
          <p:cNvPicPr>
            <a:picLocks noChangeAspect="1"/>
          </p:cNvPicPr>
          <p:nvPr/>
        </p:nvPicPr>
        <p:blipFill rotWithShape="1">
          <a:blip r:embed="rId4">
            <a:extLst>
              <a:ext uri="{28A0092B-C50C-407E-A947-70E740481C1C}">
                <a14:useLocalDpi xmlns:a14="http://schemas.microsoft.com/office/drawing/2010/main" val="0"/>
              </a:ext>
            </a:extLst>
          </a:blip>
          <a:srcRect t="6295"/>
          <a:stretch/>
        </p:blipFill>
        <p:spPr>
          <a:xfrm>
            <a:off x="8920154" y="6007608"/>
            <a:ext cx="3271846" cy="850392"/>
          </a:xfrm>
          <a:prstGeom prst="rect">
            <a:avLst/>
          </a:prstGeom>
        </p:spPr>
      </p:pic>
    </p:spTree>
    <p:extLst>
      <p:ext uri="{BB962C8B-B14F-4D97-AF65-F5344CB8AC3E}">
        <p14:creationId xmlns:p14="http://schemas.microsoft.com/office/powerpoint/2010/main" val="1351757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0CD0E-113A-5B7D-2693-81A089D13188}"/>
              </a:ext>
            </a:extLst>
          </p:cNvPr>
          <p:cNvSpPr>
            <a:spLocks noGrp="1"/>
          </p:cNvSpPr>
          <p:nvPr>
            <p:ph type="title"/>
          </p:nvPr>
        </p:nvSpPr>
        <p:spPr>
          <a:solidFill>
            <a:schemeClr val="accent1">
              <a:lumMod val="50000"/>
            </a:schemeClr>
          </a:solidFill>
        </p:spPr>
        <p:style>
          <a:lnRef idx="3">
            <a:schemeClr val="lt1"/>
          </a:lnRef>
          <a:fillRef idx="1">
            <a:schemeClr val="accent1"/>
          </a:fillRef>
          <a:effectRef idx="1">
            <a:schemeClr val="accent1"/>
          </a:effectRef>
          <a:fontRef idx="minor">
            <a:schemeClr val="lt1"/>
          </a:fontRef>
        </p:style>
        <p:txBody>
          <a:bodyPr/>
          <a:lstStyle/>
          <a:p>
            <a:pPr algn="ctr"/>
            <a:r>
              <a:rPr lang="en-US" b="1" dirty="0">
                <a:latin typeface="Times New Roman" panose="02020603050405020304" pitchFamily="18" charset="0"/>
                <a:cs typeface="Times New Roman" panose="02020603050405020304" pitchFamily="18" charset="0"/>
              </a:rPr>
              <a:t>FIN MOUNT PADS</a:t>
            </a:r>
            <a:endParaRPr lang="en-US" dirty="0"/>
          </a:p>
        </p:txBody>
      </p:sp>
      <p:sp>
        <p:nvSpPr>
          <p:cNvPr id="3" name="Content Placeholder 2">
            <a:extLst>
              <a:ext uri="{FF2B5EF4-FFF2-40B4-BE49-F238E27FC236}">
                <a16:creationId xmlns:a16="http://schemas.microsoft.com/office/drawing/2014/main" id="{21CF0330-133A-48E1-C576-D37DE302FD5A}"/>
              </a:ext>
            </a:extLst>
          </p:cNvPr>
          <p:cNvSpPr>
            <a:spLocks noGrp="1"/>
          </p:cNvSpPr>
          <p:nvPr>
            <p:ph idx="1"/>
          </p:nvPr>
        </p:nvSpPr>
        <p:spPr>
          <a:xfrm>
            <a:off x="838200" y="1825624"/>
            <a:ext cx="5606845" cy="5032375"/>
          </a:xfrm>
        </p:spPr>
        <p:txBody>
          <a:bodyPr>
            <a:normAutofit/>
          </a:bodyPr>
          <a:lstStyle/>
          <a:p>
            <a:pPr marL="0" indent="0">
              <a:buNone/>
            </a:pPr>
            <a:r>
              <a:rPr lang="en-US" dirty="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accelerometer is then stud mounted or magnet mounted to the fin mount pad </a:t>
            </a:r>
            <a:r>
              <a:rPr lang="en-US" dirty="0">
                <a:latin typeface="Times New Roman" panose="02020603050405020304" pitchFamily="18" charset="0"/>
                <a:cs typeface="Times New Roman" panose="02020603050405020304" pitchFamily="18" charset="0"/>
              </a:rPr>
              <a:t>to measure the vibration of the motor. </a:t>
            </a:r>
          </a:p>
          <a:p>
            <a:pPr marL="0" indent="0">
              <a:buNone/>
            </a:pPr>
            <a:r>
              <a:rPr lang="en-US" dirty="0">
                <a:latin typeface="Times New Roman" panose="02020603050405020304" pitchFamily="18" charset="0"/>
                <a:cs typeface="Times New Roman" panose="02020603050405020304" pitchFamily="18" charset="0"/>
              </a:rPr>
              <a:t>A typical epoxy used in this case is </a:t>
            </a:r>
            <a:r>
              <a:rPr lang="en-US" b="1" dirty="0" err="1">
                <a:latin typeface="Times New Roman" panose="02020603050405020304" pitchFamily="18" charset="0"/>
                <a:cs typeface="Times New Roman" panose="02020603050405020304" pitchFamily="18" charset="0"/>
              </a:rPr>
              <a:t>Devcon</a:t>
            </a:r>
            <a:r>
              <a:rPr lang="en-US" b="1" dirty="0">
                <a:latin typeface="Times New Roman" panose="02020603050405020304" pitchFamily="18" charset="0"/>
                <a:cs typeface="Times New Roman" panose="02020603050405020304" pitchFamily="18" charset="0"/>
              </a:rPr>
              <a:t> Plastic Welder</a:t>
            </a:r>
            <a:r>
              <a:rPr lang="en-US" dirty="0">
                <a:latin typeface="Times New Roman" panose="02020603050405020304" pitchFamily="18" charset="0"/>
                <a:cs typeface="Times New Roman" panose="02020603050405020304" pitchFamily="18" charset="0"/>
              </a:rPr>
              <a:t>. Although it has very good adhesive properties, and a shore D hardness of 78 providing good transmission of vibrations, it is an insulator and </a:t>
            </a:r>
            <a:r>
              <a:rPr lang="en-US" b="1" dirty="0">
                <a:latin typeface="Times New Roman" panose="02020603050405020304" pitchFamily="18" charset="0"/>
                <a:cs typeface="Times New Roman" panose="02020603050405020304" pitchFamily="18" charset="0"/>
              </a:rPr>
              <a:t>will not meet the requirements for intrinsic safety (IS).</a:t>
            </a:r>
          </a:p>
        </p:txBody>
      </p:sp>
      <p:pic>
        <p:nvPicPr>
          <p:cNvPr id="5" name="Picture 4">
            <a:extLst>
              <a:ext uri="{FF2B5EF4-FFF2-40B4-BE49-F238E27FC236}">
                <a16:creationId xmlns:a16="http://schemas.microsoft.com/office/drawing/2014/main" id="{08568469-A5BA-B599-0B3B-2A19EB19D6F1}"/>
              </a:ext>
            </a:extLst>
          </p:cNvPr>
          <p:cNvPicPr>
            <a:picLocks noChangeAspect="1"/>
          </p:cNvPicPr>
          <p:nvPr/>
        </p:nvPicPr>
        <p:blipFill>
          <a:blip r:embed="rId2">
            <a:grayscl/>
          </a:blip>
          <a:stretch>
            <a:fillRect/>
          </a:stretch>
        </p:blipFill>
        <p:spPr>
          <a:xfrm>
            <a:off x="6379728" y="1757130"/>
            <a:ext cx="5718966" cy="3478547"/>
          </a:xfrm>
          <a:prstGeom prst="rect">
            <a:avLst/>
          </a:prstGeom>
        </p:spPr>
      </p:pic>
      <p:pic>
        <p:nvPicPr>
          <p:cNvPr id="6" name="Picture 5" descr="A blue and black logo&#10;&#10;Description automatically generated">
            <a:extLst>
              <a:ext uri="{FF2B5EF4-FFF2-40B4-BE49-F238E27FC236}">
                <a16:creationId xmlns:a16="http://schemas.microsoft.com/office/drawing/2014/main" id="{F987204B-D672-EA2D-378A-1722C6027C30}"/>
              </a:ext>
            </a:extLst>
          </p:cNvPr>
          <p:cNvPicPr>
            <a:picLocks noChangeAspect="1"/>
          </p:cNvPicPr>
          <p:nvPr/>
        </p:nvPicPr>
        <p:blipFill rotWithShape="1">
          <a:blip r:embed="rId3">
            <a:extLst>
              <a:ext uri="{28A0092B-C50C-407E-A947-70E740481C1C}">
                <a14:useLocalDpi xmlns:a14="http://schemas.microsoft.com/office/drawing/2010/main" val="0"/>
              </a:ext>
            </a:extLst>
          </a:blip>
          <a:srcRect t="6295"/>
          <a:stretch/>
        </p:blipFill>
        <p:spPr>
          <a:xfrm>
            <a:off x="8920154" y="6007608"/>
            <a:ext cx="3271846" cy="850392"/>
          </a:xfrm>
          <a:prstGeom prst="rect">
            <a:avLst/>
          </a:prstGeom>
        </p:spPr>
      </p:pic>
    </p:spTree>
    <p:extLst>
      <p:ext uri="{BB962C8B-B14F-4D97-AF65-F5344CB8AC3E}">
        <p14:creationId xmlns:p14="http://schemas.microsoft.com/office/powerpoint/2010/main" val="156921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318E8-47AB-7477-67A4-69738C5BDA30}"/>
              </a:ext>
            </a:extLst>
          </p:cNvPr>
          <p:cNvSpPr>
            <a:spLocks noGrp="1"/>
          </p:cNvSpPr>
          <p:nvPr>
            <p:ph type="title"/>
          </p:nvPr>
        </p:nvSpPr>
        <p:spPr>
          <a:xfrm>
            <a:off x="838200" y="18255"/>
            <a:ext cx="10515600" cy="1325563"/>
          </a:xfrm>
          <a:solidFill>
            <a:schemeClr val="accent1">
              <a:lumMod val="50000"/>
            </a:schemeClr>
          </a:solidFill>
        </p:spPr>
        <p:style>
          <a:lnRef idx="3">
            <a:schemeClr val="lt1"/>
          </a:lnRef>
          <a:fillRef idx="1">
            <a:schemeClr val="accent1"/>
          </a:fillRef>
          <a:effectRef idx="1">
            <a:schemeClr val="accent1"/>
          </a:effectRef>
          <a:fontRef idx="minor">
            <a:schemeClr val="lt1"/>
          </a:fontRef>
        </p:style>
        <p:txBody>
          <a:bodyPr>
            <a:normAutofit fontScale="90000"/>
          </a:bodyPr>
          <a:lstStyle/>
          <a:p>
            <a:pPr algn="ctr"/>
            <a:r>
              <a:rPr lang="en-US" b="1" dirty="0">
                <a:latin typeface="Times New Roman" panose="02020603050405020304" pitchFamily="18" charset="0"/>
                <a:cs typeface="Times New Roman" panose="02020603050405020304" pitchFamily="18" charset="0"/>
              </a:rPr>
              <a:t>Fin Mount Pads – Using a Conductive Epoxy</a:t>
            </a:r>
            <a:br>
              <a:rPr lang="en-US" b="1" dirty="0"/>
            </a:br>
            <a:endParaRPr lang="en-US" dirty="0"/>
          </a:p>
        </p:txBody>
      </p:sp>
      <p:sp>
        <p:nvSpPr>
          <p:cNvPr id="3" name="Content Placeholder 2">
            <a:extLst>
              <a:ext uri="{FF2B5EF4-FFF2-40B4-BE49-F238E27FC236}">
                <a16:creationId xmlns:a16="http://schemas.microsoft.com/office/drawing/2014/main" id="{B2EBAAA1-FD71-6364-BD9C-BBE1C0ED9D8F}"/>
              </a:ext>
            </a:extLst>
          </p:cNvPr>
          <p:cNvSpPr>
            <a:spLocks noGrp="1"/>
          </p:cNvSpPr>
          <p:nvPr>
            <p:ph idx="1"/>
          </p:nvPr>
        </p:nvSpPr>
        <p:spPr>
          <a:xfrm>
            <a:off x="0" y="1343818"/>
            <a:ext cx="5810865" cy="5909310"/>
          </a:xfrm>
        </p:spPr>
        <p:txBody>
          <a:bodyPr>
            <a:normAutofit fontScale="77500" lnSpcReduction="20000"/>
          </a:bodyPr>
          <a:lstStyle/>
          <a:p>
            <a:r>
              <a:rPr lang="en-US" sz="2600" b="1" dirty="0">
                <a:latin typeface="Times New Roman" panose="02020603050405020304" pitchFamily="18" charset="0"/>
                <a:cs typeface="Times New Roman" panose="02020603050405020304" pitchFamily="18" charset="0"/>
              </a:rPr>
              <a:t>Problem with Insulating Epoxy:</a:t>
            </a:r>
            <a:endParaRPr lang="en-US" sz="26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600" b="1" dirty="0">
                <a:latin typeface="Times New Roman" panose="02020603050405020304" pitchFamily="18" charset="0"/>
                <a:cs typeface="Times New Roman" panose="02020603050405020304" pitchFamily="18" charset="0"/>
              </a:rPr>
              <a:t>Issue:</a:t>
            </a:r>
            <a:endParaRPr lang="en-US" sz="2600" dirty="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n-US" sz="2600" dirty="0">
                <a:latin typeface="Times New Roman" panose="02020603050405020304" pitchFamily="18" charset="0"/>
                <a:cs typeface="Times New Roman" panose="02020603050405020304" pitchFamily="18" charset="0"/>
              </a:rPr>
              <a:t>Typical </a:t>
            </a:r>
            <a:r>
              <a:rPr lang="en-US" sz="2600" dirty="0" err="1">
                <a:latin typeface="Times New Roman" panose="02020603050405020304" pitchFamily="18" charset="0"/>
                <a:cs typeface="Times New Roman" panose="02020603050405020304" pitchFamily="18" charset="0"/>
              </a:rPr>
              <a:t>Devcon</a:t>
            </a:r>
            <a:r>
              <a:rPr lang="en-US" sz="2600" dirty="0">
                <a:latin typeface="Times New Roman" panose="02020603050405020304" pitchFamily="18" charset="0"/>
                <a:cs typeface="Times New Roman" panose="02020603050405020304" pitchFamily="18" charset="0"/>
              </a:rPr>
              <a:t> Plastic Welder is insulating.</a:t>
            </a:r>
          </a:p>
          <a:p>
            <a:pPr marL="742950" lvl="1" indent="-285750">
              <a:buFont typeface="Arial" panose="020B0604020202020204" pitchFamily="34" charset="0"/>
              <a:buChar char="•"/>
            </a:pPr>
            <a:r>
              <a:rPr lang="en-US" sz="2600" dirty="0">
                <a:latin typeface="Times New Roman" panose="02020603050405020304" pitchFamily="18" charset="0"/>
                <a:cs typeface="Times New Roman" panose="02020603050405020304" pitchFamily="18" charset="0"/>
              </a:rPr>
              <a:t>Cannot maintain a conductive bond between accelerometer, fin mount pad, and motor.</a:t>
            </a:r>
          </a:p>
          <a:p>
            <a:r>
              <a:rPr lang="en-US" sz="2600" b="1" dirty="0">
                <a:latin typeface="Times New Roman" panose="02020603050405020304" pitchFamily="18" charset="0"/>
                <a:cs typeface="Times New Roman" panose="02020603050405020304" pitchFamily="18" charset="0"/>
              </a:rPr>
              <a:t>Solution:</a:t>
            </a:r>
            <a:endParaRPr lang="en-US" sz="26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600" b="1" dirty="0">
                <a:latin typeface="Times New Roman" panose="02020603050405020304" pitchFamily="18" charset="0"/>
                <a:cs typeface="Times New Roman" panose="02020603050405020304" pitchFamily="18" charset="0"/>
              </a:rPr>
              <a:t>Conductive Epoxy:</a:t>
            </a:r>
            <a:endParaRPr lang="en-US" sz="2600" dirty="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n-US" sz="2600" b="1" dirty="0">
                <a:latin typeface="Times New Roman" panose="02020603050405020304" pitchFamily="18" charset="0"/>
                <a:cs typeface="Times New Roman" panose="02020603050405020304" pitchFamily="18" charset="0"/>
              </a:rPr>
              <a:t>Example Product:</a:t>
            </a:r>
            <a:r>
              <a:rPr lang="en-US" sz="2600" dirty="0">
                <a:latin typeface="Times New Roman" panose="02020603050405020304" pitchFamily="18" charset="0"/>
                <a:cs typeface="Times New Roman" panose="02020603050405020304" pitchFamily="18" charset="0"/>
              </a:rPr>
              <a:t> TIGA 901</a:t>
            </a:r>
          </a:p>
          <a:p>
            <a:pPr marL="742950" lvl="1" indent="-285750">
              <a:buFont typeface="Arial" panose="020B0604020202020204" pitchFamily="34" charset="0"/>
              <a:buChar char="•"/>
            </a:pPr>
            <a:r>
              <a:rPr lang="en-US" sz="2600" b="1" dirty="0">
                <a:latin typeface="Times New Roman" panose="02020603050405020304" pitchFamily="18" charset="0"/>
                <a:cs typeface="Times New Roman" panose="02020603050405020304" pitchFamily="18" charset="0"/>
              </a:rPr>
              <a:t>Provider:</a:t>
            </a:r>
            <a:r>
              <a:rPr lang="en-US" sz="2600" dirty="0">
                <a:latin typeface="Times New Roman" panose="02020603050405020304" pitchFamily="18" charset="0"/>
                <a:cs typeface="Times New Roman" panose="02020603050405020304" pitchFamily="18" charset="0"/>
              </a:rPr>
              <a:t> Resin Technology Group, LLC</a:t>
            </a:r>
          </a:p>
          <a:p>
            <a:pPr marL="742950" lvl="1" indent="-285750">
              <a:buFont typeface="Arial" panose="020B0604020202020204" pitchFamily="34" charset="0"/>
              <a:buChar char="•"/>
            </a:pPr>
            <a:r>
              <a:rPr lang="en-US" sz="2600" b="1" dirty="0">
                <a:latin typeface="Times New Roman" panose="02020603050405020304" pitchFamily="18" charset="0"/>
                <a:cs typeface="Times New Roman" panose="02020603050405020304" pitchFamily="18" charset="0"/>
              </a:rPr>
              <a:t>Description:</a:t>
            </a:r>
            <a:endParaRPr lang="en-US" sz="2600" dirty="0">
              <a:latin typeface="Times New Roman" panose="02020603050405020304" pitchFamily="18" charset="0"/>
              <a:cs typeface="Times New Roman" panose="02020603050405020304" pitchFamily="18" charset="0"/>
            </a:endParaRPr>
          </a:p>
          <a:p>
            <a:pPr marL="1143000" lvl="2" indent="-228600">
              <a:buFont typeface="Arial" panose="020B0604020202020204" pitchFamily="34" charset="0"/>
              <a:buChar char="•"/>
            </a:pPr>
            <a:r>
              <a:rPr lang="en-US" sz="2600" dirty="0">
                <a:latin typeface="Times New Roman" panose="02020603050405020304" pitchFamily="18" charset="0"/>
                <a:cs typeface="Times New Roman" panose="02020603050405020304" pitchFamily="18" charset="0"/>
              </a:rPr>
              <a:t>Electrically conductive, silver-filled epoxy adhesive.</a:t>
            </a:r>
          </a:p>
          <a:p>
            <a:pPr marL="1143000" lvl="2" indent="-228600">
              <a:buFont typeface="Arial" panose="020B0604020202020204" pitchFamily="34" charset="0"/>
              <a:buChar char="•"/>
            </a:pPr>
            <a:r>
              <a:rPr lang="en-US" sz="2600" dirty="0">
                <a:latin typeface="Times New Roman" panose="02020603050405020304" pitchFamily="18" charset="0"/>
                <a:cs typeface="Times New Roman" panose="02020603050405020304" pitchFamily="18" charset="0"/>
              </a:rPr>
              <a:t>Suitable for electronics bonding and sealing applications.</a:t>
            </a:r>
          </a:p>
          <a:p>
            <a:pPr marL="1143000" lvl="2" indent="-228600">
              <a:buFont typeface="Arial" panose="020B0604020202020204" pitchFamily="34" charset="0"/>
              <a:buChar char="•"/>
            </a:pPr>
            <a:r>
              <a:rPr lang="en-US" sz="2600" dirty="0">
                <a:latin typeface="Times New Roman" panose="02020603050405020304" pitchFamily="18" charset="0"/>
                <a:cs typeface="Times New Roman" panose="02020603050405020304" pitchFamily="18" charset="0"/>
              </a:rPr>
              <a:t>Combines good mechanical and electrical properties.</a:t>
            </a:r>
          </a:p>
          <a:p>
            <a:r>
              <a:rPr lang="en-US" sz="2600" b="1" dirty="0">
                <a:latin typeface="Times New Roman" panose="02020603050405020304" pitchFamily="18" charset="0"/>
                <a:cs typeface="Times New Roman" panose="02020603050405020304" pitchFamily="18" charset="0"/>
              </a:rPr>
              <a:t>TIGA 901 Features:</a:t>
            </a:r>
            <a:endParaRPr lang="en-US" sz="26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600" b="1" dirty="0">
                <a:latin typeface="Times New Roman" panose="02020603050405020304" pitchFamily="18" charset="0"/>
                <a:cs typeface="Times New Roman" panose="02020603050405020304" pitchFamily="18" charset="0"/>
              </a:rPr>
              <a:t>Composition:</a:t>
            </a:r>
            <a:endParaRPr lang="en-US" sz="2600" dirty="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n-US" sz="2600" dirty="0">
                <a:latin typeface="Times New Roman" panose="02020603050405020304" pitchFamily="18" charset="0"/>
                <a:cs typeface="Times New Roman" panose="02020603050405020304" pitchFamily="18" charset="0"/>
              </a:rPr>
              <a:t>Two-part smooth paste of refined pure silver and epoxy.</a:t>
            </a:r>
          </a:p>
          <a:p>
            <a:endParaRPr lang="en-US" dirty="0"/>
          </a:p>
        </p:txBody>
      </p:sp>
      <p:sp>
        <p:nvSpPr>
          <p:cNvPr id="4" name="TextBox 3">
            <a:extLst>
              <a:ext uri="{FF2B5EF4-FFF2-40B4-BE49-F238E27FC236}">
                <a16:creationId xmlns:a16="http://schemas.microsoft.com/office/drawing/2014/main" id="{BC41B609-4F4C-D87E-AEFE-E2F7BA826E29}"/>
              </a:ext>
            </a:extLst>
          </p:cNvPr>
          <p:cNvSpPr txBox="1"/>
          <p:nvPr/>
        </p:nvSpPr>
        <p:spPr>
          <a:xfrm>
            <a:off x="6096000" y="1343818"/>
            <a:ext cx="6096000" cy="5909310"/>
          </a:xfrm>
          <a:prstGeom prst="rect">
            <a:avLst/>
          </a:prstGeom>
          <a:noFill/>
        </p:spPr>
        <p:txBody>
          <a:bodyPr wrap="square" rtlCol="0">
            <a:spAutoFit/>
          </a:bodyPr>
          <a:lstStyle/>
          <a:p>
            <a:pPr marL="742950" lvl="1"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Free of solvents, copper, or carbon additives.</a:t>
            </a:r>
          </a:p>
          <a:p>
            <a:pPr>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Benefits:</a:t>
            </a:r>
            <a:endParaRPr lang="en-US" sz="2000" dirty="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Develops strong, durable, electrically, and thermally conductive bonds.</a:t>
            </a:r>
          </a:p>
          <a:p>
            <a:pPr marL="742950" lvl="1"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Suitable for metals, ceramics, glass, and plastic laminates.</a:t>
            </a:r>
          </a:p>
          <a:p>
            <a:pPr marL="742950" lvl="1"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Cures at room temperature.</a:t>
            </a:r>
          </a:p>
          <a:p>
            <a:pPr marL="742950" lvl="1"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Can be used as a 'cold solder' for heat-sensitive components.</a:t>
            </a:r>
          </a:p>
          <a:p>
            <a:r>
              <a:rPr lang="en-US" sz="2000" b="1" dirty="0">
                <a:latin typeface="Times New Roman" panose="02020603050405020304" pitchFamily="18" charset="0"/>
                <a:cs typeface="Times New Roman" panose="02020603050405020304" pitchFamily="18" charset="0"/>
              </a:rPr>
              <a:t>Usage:</a:t>
            </a:r>
            <a:endParaRPr lang="en-US" sz="20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Packaging:</a:t>
            </a:r>
            <a:endParaRPr lang="en-US" sz="2000" dirty="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Available in a 2.5-gram burst pack for easy mixing.</a:t>
            </a:r>
          </a:p>
          <a:p>
            <a:pPr>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Cure Time:</a:t>
            </a:r>
            <a:endParaRPr lang="en-US" sz="2000" dirty="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Requires 24 hours at room temperature.</a:t>
            </a:r>
          </a:p>
          <a:p>
            <a:pPr>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Performance:</a:t>
            </a:r>
            <a:endParaRPr lang="en-US" sz="2000" dirty="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Shore D hardness of 85.</a:t>
            </a:r>
          </a:p>
          <a:p>
            <a:pPr marL="742950" lvl="1"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Excellent for the transmission of vibration.</a:t>
            </a:r>
          </a:p>
          <a:p>
            <a:endParaRPr lang="en-US" dirty="0"/>
          </a:p>
        </p:txBody>
      </p:sp>
    </p:spTree>
    <p:extLst>
      <p:ext uri="{BB962C8B-B14F-4D97-AF65-F5344CB8AC3E}">
        <p14:creationId xmlns:p14="http://schemas.microsoft.com/office/powerpoint/2010/main" val="1611819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1CDD4D-590F-D601-5D43-1A87CC38C174}"/>
              </a:ext>
            </a:extLst>
          </p:cNvPr>
          <p:cNvSpPr>
            <a:spLocks noGrp="1"/>
          </p:cNvSpPr>
          <p:nvPr>
            <p:ph type="title"/>
          </p:nvPr>
        </p:nvSpPr>
        <p:spPr>
          <a:xfrm>
            <a:off x="838200" y="347651"/>
            <a:ext cx="10515600" cy="1133499"/>
          </a:xfrm>
          <a:solidFill>
            <a:schemeClr val="accent1">
              <a:lumMod val="50000"/>
            </a:schemeClr>
          </a:solidFill>
        </p:spPr>
        <p:style>
          <a:lnRef idx="3">
            <a:schemeClr val="lt1"/>
          </a:lnRef>
          <a:fillRef idx="1">
            <a:schemeClr val="accent1"/>
          </a:fillRef>
          <a:effectRef idx="1">
            <a:schemeClr val="accent1"/>
          </a:effectRef>
          <a:fontRef idx="minor">
            <a:schemeClr val="lt1"/>
          </a:fontRef>
        </p:style>
        <p:txBody>
          <a:bodyPr>
            <a:normAutofit/>
          </a:bodyPr>
          <a:lstStyle/>
          <a:p>
            <a:pPr algn="ctr"/>
            <a:r>
              <a:rPr lang="en-US" sz="3600" b="1" dirty="0">
                <a:latin typeface="Times New Roman" panose="02020603050405020304" pitchFamily="18" charset="0"/>
                <a:cs typeface="Times New Roman" panose="02020603050405020304" pitchFamily="18" charset="0"/>
              </a:rPr>
              <a:t>FIN MOUNT PADS – CONDUCTIVE EPOXY MOUNTING PROCEDURE</a:t>
            </a:r>
          </a:p>
        </p:txBody>
      </p:sp>
      <p:graphicFrame>
        <p:nvGraphicFramePr>
          <p:cNvPr id="11" name="Content Placeholder 2">
            <a:extLst>
              <a:ext uri="{FF2B5EF4-FFF2-40B4-BE49-F238E27FC236}">
                <a16:creationId xmlns:a16="http://schemas.microsoft.com/office/drawing/2014/main" id="{498B699F-6289-9726-BDDE-498B7094CAA9}"/>
              </a:ext>
            </a:extLst>
          </p:cNvPr>
          <p:cNvGraphicFramePr>
            <a:graphicFrameLocks noGrp="1"/>
          </p:cNvGraphicFramePr>
          <p:nvPr>
            <p:ph idx="1"/>
            <p:extLst>
              <p:ext uri="{D42A27DB-BD31-4B8C-83A1-F6EECF244321}">
                <p14:modId xmlns:p14="http://schemas.microsoft.com/office/powerpoint/2010/main" val="97503915"/>
              </p:ext>
            </p:extLst>
          </p:nvPr>
        </p:nvGraphicFramePr>
        <p:xfrm>
          <a:off x="1017638" y="1828800"/>
          <a:ext cx="10336161" cy="40558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descr="A blue and black logo&#10;&#10;Description automatically generated">
            <a:extLst>
              <a:ext uri="{FF2B5EF4-FFF2-40B4-BE49-F238E27FC236}">
                <a16:creationId xmlns:a16="http://schemas.microsoft.com/office/drawing/2014/main" id="{69AD7389-D1E8-0AFC-6036-9B56FCA94435}"/>
              </a:ext>
            </a:extLst>
          </p:cNvPr>
          <p:cNvPicPr>
            <a:picLocks noChangeAspect="1"/>
          </p:cNvPicPr>
          <p:nvPr/>
        </p:nvPicPr>
        <p:blipFill rotWithShape="1">
          <a:blip r:embed="rId7">
            <a:extLst>
              <a:ext uri="{28A0092B-C50C-407E-A947-70E740481C1C}">
                <a14:useLocalDpi xmlns:a14="http://schemas.microsoft.com/office/drawing/2010/main" val="0"/>
              </a:ext>
            </a:extLst>
          </a:blip>
          <a:srcRect t="6295"/>
          <a:stretch/>
        </p:blipFill>
        <p:spPr>
          <a:xfrm>
            <a:off x="8920154" y="6007608"/>
            <a:ext cx="3271846" cy="850392"/>
          </a:xfrm>
          <a:prstGeom prst="rect">
            <a:avLst/>
          </a:prstGeom>
        </p:spPr>
      </p:pic>
    </p:spTree>
    <p:extLst>
      <p:ext uri="{BB962C8B-B14F-4D97-AF65-F5344CB8AC3E}">
        <p14:creationId xmlns:p14="http://schemas.microsoft.com/office/powerpoint/2010/main" val="38607621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67</TotalTime>
  <Words>964</Words>
  <Application>Microsoft Office PowerPoint</Application>
  <PresentationFormat>Widescreen</PresentationFormat>
  <Paragraphs>82</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Aptos</vt:lpstr>
      <vt:lpstr>Aptos Display</vt:lpstr>
      <vt:lpstr>Arial</vt:lpstr>
      <vt:lpstr>Times New Roman</vt:lpstr>
      <vt:lpstr>Wingdings</vt:lpstr>
      <vt:lpstr>Office Theme</vt:lpstr>
      <vt:lpstr>APPLICATION OF CONDUCTIVE MOUNTING PADS FOR VIBRATION ANALYSIS IN INTRINSICALLY SAFE ENVIRONMENTS </vt:lpstr>
      <vt:lpstr>OBJECTIVES</vt:lpstr>
      <vt:lpstr>INSTALLATION REQUIREMENTS</vt:lpstr>
      <vt:lpstr>STUD MOUNTING</vt:lpstr>
      <vt:lpstr>FIN MOUNT PADS</vt:lpstr>
      <vt:lpstr>FIN MOUNT PADS</vt:lpstr>
      <vt:lpstr>FIN MOUNT PADS</vt:lpstr>
      <vt:lpstr>Fin Mount Pads – Using a Conductive Epoxy </vt:lpstr>
      <vt:lpstr>FIN MOUNT PADS – CONDUCTIVE EPOXY MOUNTING PROCEDURE</vt:lpstr>
      <vt:lpstr>FIN MOUNT PADS – CONDUCTIVE EPOXY MOUNTING PROCEDURE</vt:lpstr>
      <vt:lpstr>FIN MOUNT PADS – CONDUCTIVE EPOXY MOUNTING PROCEDURE</vt:lpstr>
      <vt:lpstr>FIN MOUNT PADS – CONDUCTIVE EPOXY MOUNTING PROCEDURE</vt:lpstr>
      <vt:lpstr>CONCLUSION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AREEBA FATIMA</dc:creator>
  <cp:lastModifiedBy>AREEBA FATIMA</cp:lastModifiedBy>
  <cp:revision>1</cp:revision>
  <dcterms:created xsi:type="dcterms:W3CDTF">2024-07-04T11:38:12Z</dcterms:created>
  <dcterms:modified xsi:type="dcterms:W3CDTF">2024-07-04T12:45:56Z</dcterms:modified>
</cp:coreProperties>
</file>